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2" r:id="rId2"/>
  </p:sldMasterIdLst>
  <p:notesMasterIdLst>
    <p:notesMasterId r:id="rId33"/>
  </p:notesMasterIdLst>
  <p:sldIdLst>
    <p:sldId id="343" r:id="rId3"/>
    <p:sldId id="342" r:id="rId4"/>
    <p:sldId id="344" r:id="rId5"/>
    <p:sldId id="305" r:id="rId6"/>
    <p:sldId id="307" r:id="rId7"/>
    <p:sldId id="355" r:id="rId8"/>
    <p:sldId id="359" r:id="rId9"/>
    <p:sldId id="360" r:id="rId10"/>
    <p:sldId id="311" r:id="rId11"/>
    <p:sldId id="313" r:id="rId12"/>
    <p:sldId id="354" r:id="rId13"/>
    <p:sldId id="323" r:id="rId14"/>
    <p:sldId id="300" r:id="rId15"/>
    <p:sldId id="333" r:id="rId16"/>
    <p:sldId id="361" r:id="rId17"/>
    <p:sldId id="357" r:id="rId18"/>
    <p:sldId id="358" r:id="rId19"/>
    <p:sldId id="315" r:id="rId20"/>
    <p:sldId id="320" r:id="rId21"/>
    <p:sldId id="322" r:id="rId22"/>
    <p:sldId id="298" r:id="rId23"/>
    <p:sldId id="321" r:id="rId24"/>
    <p:sldId id="301" r:id="rId25"/>
    <p:sldId id="304" r:id="rId26"/>
    <p:sldId id="299" r:id="rId27"/>
    <p:sldId id="326" r:id="rId28"/>
    <p:sldId id="345" r:id="rId29"/>
    <p:sldId id="352" r:id="rId30"/>
    <p:sldId id="362" r:id="rId31"/>
    <p:sldId id="356" r:id="rId32"/>
  </p:sldIdLst>
  <p:sldSz cx="12399963" cy="6648450"/>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a Olson" initials="SO" lastIdx="1" clrIdx="0">
    <p:extLst>
      <p:ext uri="{19B8F6BF-5375-455C-9EA6-DF929625EA0E}">
        <p15:presenceInfo xmlns:p15="http://schemas.microsoft.com/office/powerpoint/2012/main" userId="225ee5d6be26ae8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E10"/>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4007A6-2B2D-4357-B878-763ADB168A46}" v="128" dt="2025-03-15T23:59:26.4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43" autoAdjust="0"/>
    <p:restoredTop sz="93548" autoAdjust="0"/>
  </p:normalViewPr>
  <p:slideViewPr>
    <p:cSldViewPr snapToGrid="0">
      <p:cViewPr varScale="1">
        <p:scale>
          <a:sx n="114" d="100"/>
          <a:sy n="114" d="100"/>
        </p:scale>
        <p:origin x="240" y="10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668"/>
    </p:cViewPr>
  </p:sorterViewPr>
  <p:notesViewPr>
    <p:cSldViewPr snapToGrid="0">
      <p:cViewPr varScale="1">
        <p:scale>
          <a:sx n="94" d="100"/>
          <a:sy n="94" d="100"/>
        </p:scale>
        <p:origin x="364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A05812-04AA-4BEA-90B9-6B3DCC4D9990}"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BED3DC5D-1745-4F0E-808E-8A302BE8E65B}">
      <dgm:prSet/>
      <dgm:spPr/>
      <dgm:t>
        <a:bodyPr/>
        <a:lstStyle/>
        <a:p>
          <a:r>
            <a:rPr lang="en-US"/>
            <a:t>Friendship, camaraderie and fun</a:t>
          </a:r>
        </a:p>
      </dgm:t>
    </dgm:pt>
    <dgm:pt modelId="{DD569D37-8348-478B-8D0D-DE58B2AE483C}" type="parTrans" cxnId="{DFCF2D98-05D1-4330-BCDF-FBBDFE5656C2}">
      <dgm:prSet/>
      <dgm:spPr/>
      <dgm:t>
        <a:bodyPr/>
        <a:lstStyle/>
        <a:p>
          <a:endParaRPr lang="en-US"/>
        </a:p>
      </dgm:t>
    </dgm:pt>
    <dgm:pt modelId="{196B2209-2CAC-4265-A4BD-D2F0FF561670}" type="sibTrans" cxnId="{DFCF2D98-05D1-4330-BCDF-FBBDFE5656C2}">
      <dgm:prSet/>
      <dgm:spPr/>
      <dgm:t>
        <a:bodyPr/>
        <a:lstStyle/>
        <a:p>
          <a:endParaRPr lang="en-US"/>
        </a:p>
      </dgm:t>
    </dgm:pt>
    <dgm:pt modelId="{24B6E0C3-43A5-4C5C-957C-5336DB725081}">
      <dgm:prSet/>
      <dgm:spPr/>
      <dgm:t>
        <a:bodyPr/>
        <a:lstStyle/>
        <a:p>
          <a:r>
            <a:rPr lang="en-US"/>
            <a:t>Give back to community</a:t>
          </a:r>
        </a:p>
      </dgm:t>
    </dgm:pt>
    <dgm:pt modelId="{2A8C56E0-58F5-46DD-85A4-96E22E3A15E7}" type="parTrans" cxnId="{FE5E0C7C-8AA3-4CA3-9513-C27DAE4B7C57}">
      <dgm:prSet/>
      <dgm:spPr/>
      <dgm:t>
        <a:bodyPr/>
        <a:lstStyle/>
        <a:p>
          <a:endParaRPr lang="en-US"/>
        </a:p>
      </dgm:t>
    </dgm:pt>
    <dgm:pt modelId="{7A25A994-7621-40AB-B8F3-36353ECD60E2}" type="sibTrans" cxnId="{FE5E0C7C-8AA3-4CA3-9513-C27DAE4B7C57}">
      <dgm:prSet/>
      <dgm:spPr/>
      <dgm:t>
        <a:bodyPr/>
        <a:lstStyle/>
        <a:p>
          <a:endParaRPr lang="en-US"/>
        </a:p>
      </dgm:t>
    </dgm:pt>
    <dgm:pt modelId="{C6713C39-8407-4C4B-AA82-F6A0F836B309}">
      <dgm:prSet/>
      <dgm:spPr/>
      <dgm:t>
        <a:bodyPr/>
        <a:lstStyle/>
        <a:p>
          <a:r>
            <a:rPr lang="en-US"/>
            <a:t>Be part of something larger than yourself</a:t>
          </a:r>
        </a:p>
      </dgm:t>
    </dgm:pt>
    <dgm:pt modelId="{DF56CD18-AB77-4F45-8522-9A8C5D1F18FE}" type="parTrans" cxnId="{DCEB09C9-F8D2-4F41-9542-0D125A754F09}">
      <dgm:prSet/>
      <dgm:spPr/>
      <dgm:t>
        <a:bodyPr/>
        <a:lstStyle/>
        <a:p>
          <a:endParaRPr lang="en-US"/>
        </a:p>
      </dgm:t>
    </dgm:pt>
    <dgm:pt modelId="{E6070A57-24E1-4329-BD42-CE0DEB214DE2}" type="sibTrans" cxnId="{DCEB09C9-F8D2-4F41-9542-0D125A754F09}">
      <dgm:prSet/>
      <dgm:spPr/>
      <dgm:t>
        <a:bodyPr/>
        <a:lstStyle/>
        <a:p>
          <a:endParaRPr lang="en-US"/>
        </a:p>
      </dgm:t>
    </dgm:pt>
    <dgm:pt modelId="{C014C8CA-329E-40C1-B81A-98A43F651D58}">
      <dgm:prSet/>
      <dgm:spPr/>
      <dgm:t>
        <a:bodyPr/>
        <a:lstStyle/>
        <a:p>
          <a:r>
            <a:rPr lang="en-US"/>
            <a:t>Professional networking</a:t>
          </a:r>
        </a:p>
      </dgm:t>
    </dgm:pt>
    <dgm:pt modelId="{2E80A357-D63E-4E70-BC13-1585CE3BFC46}" type="parTrans" cxnId="{46EDE050-2C68-4740-ABD4-B78C0F24FAC3}">
      <dgm:prSet/>
      <dgm:spPr/>
      <dgm:t>
        <a:bodyPr/>
        <a:lstStyle/>
        <a:p>
          <a:endParaRPr lang="en-US"/>
        </a:p>
      </dgm:t>
    </dgm:pt>
    <dgm:pt modelId="{FD40125F-59C2-4572-833C-D660779657D8}" type="sibTrans" cxnId="{46EDE050-2C68-4740-ABD4-B78C0F24FAC3}">
      <dgm:prSet/>
      <dgm:spPr/>
      <dgm:t>
        <a:bodyPr/>
        <a:lstStyle/>
        <a:p>
          <a:endParaRPr lang="en-US"/>
        </a:p>
      </dgm:t>
    </dgm:pt>
    <dgm:pt modelId="{71053E26-AD20-483C-992A-E6980CD828FD}">
      <dgm:prSet/>
      <dgm:spPr/>
      <dgm:t>
        <a:bodyPr/>
        <a:lstStyle/>
        <a:p>
          <a:r>
            <a:rPr lang="en-US"/>
            <a:t>Leadership training</a:t>
          </a:r>
        </a:p>
      </dgm:t>
    </dgm:pt>
    <dgm:pt modelId="{1553F342-FB38-461F-A352-5B140DD9638D}" type="parTrans" cxnId="{EDAF4695-2873-470E-8EAD-4934E5AEC5A2}">
      <dgm:prSet/>
      <dgm:spPr/>
      <dgm:t>
        <a:bodyPr/>
        <a:lstStyle/>
        <a:p>
          <a:endParaRPr lang="en-US"/>
        </a:p>
      </dgm:t>
    </dgm:pt>
    <dgm:pt modelId="{EC33E085-9904-4C8F-B91A-AAC3EF5DF34D}" type="sibTrans" cxnId="{EDAF4695-2873-470E-8EAD-4934E5AEC5A2}">
      <dgm:prSet/>
      <dgm:spPr/>
      <dgm:t>
        <a:bodyPr/>
        <a:lstStyle/>
        <a:p>
          <a:endParaRPr lang="en-US"/>
        </a:p>
      </dgm:t>
    </dgm:pt>
    <dgm:pt modelId="{754F6C2B-EA1A-44C0-8D2C-A46A202ED6FB}">
      <dgm:prSet/>
      <dgm:spPr/>
      <dgm:t>
        <a:bodyPr/>
        <a:lstStyle/>
        <a:p>
          <a:r>
            <a:rPr lang="en-US"/>
            <a:t>Personal growth and recognition</a:t>
          </a:r>
        </a:p>
      </dgm:t>
    </dgm:pt>
    <dgm:pt modelId="{E2729A98-4989-4109-9A87-8F3BDD98C59D}" type="parTrans" cxnId="{FBCD1098-A296-4DEA-94BC-8BC2CC56C68A}">
      <dgm:prSet/>
      <dgm:spPr/>
      <dgm:t>
        <a:bodyPr/>
        <a:lstStyle/>
        <a:p>
          <a:endParaRPr lang="en-US"/>
        </a:p>
      </dgm:t>
    </dgm:pt>
    <dgm:pt modelId="{32BDCFF6-D079-4EA3-9632-58224D99A7EA}" type="sibTrans" cxnId="{FBCD1098-A296-4DEA-94BC-8BC2CC56C68A}">
      <dgm:prSet/>
      <dgm:spPr/>
      <dgm:t>
        <a:bodyPr/>
        <a:lstStyle/>
        <a:p>
          <a:endParaRPr lang="en-US"/>
        </a:p>
      </dgm:t>
    </dgm:pt>
    <dgm:pt modelId="{BD76D4CD-9A64-4BFB-97A0-1AD154D8AA39}" type="pres">
      <dgm:prSet presAssocID="{32A05812-04AA-4BEA-90B9-6B3DCC4D9990}" presName="diagram" presStyleCnt="0">
        <dgm:presLayoutVars>
          <dgm:dir/>
          <dgm:resizeHandles val="exact"/>
        </dgm:presLayoutVars>
      </dgm:prSet>
      <dgm:spPr/>
    </dgm:pt>
    <dgm:pt modelId="{B1EF25DB-FE45-40BE-9BCB-23A4BCBF030D}" type="pres">
      <dgm:prSet presAssocID="{BED3DC5D-1745-4F0E-808E-8A302BE8E65B}" presName="node" presStyleLbl="node1" presStyleIdx="0" presStyleCnt="6">
        <dgm:presLayoutVars>
          <dgm:bulletEnabled val="1"/>
        </dgm:presLayoutVars>
      </dgm:prSet>
      <dgm:spPr/>
    </dgm:pt>
    <dgm:pt modelId="{7162E4A2-7ACC-424E-B9CF-013458C35BBA}" type="pres">
      <dgm:prSet presAssocID="{196B2209-2CAC-4265-A4BD-D2F0FF561670}" presName="sibTrans" presStyleCnt="0"/>
      <dgm:spPr/>
    </dgm:pt>
    <dgm:pt modelId="{BDBA8FE2-190E-46A4-AF47-C4AF9C335842}" type="pres">
      <dgm:prSet presAssocID="{24B6E0C3-43A5-4C5C-957C-5336DB725081}" presName="node" presStyleLbl="node1" presStyleIdx="1" presStyleCnt="6">
        <dgm:presLayoutVars>
          <dgm:bulletEnabled val="1"/>
        </dgm:presLayoutVars>
      </dgm:prSet>
      <dgm:spPr/>
    </dgm:pt>
    <dgm:pt modelId="{3C7F499F-F153-41B7-81F8-6B58A1828CD8}" type="pres">
      <dgm:prSet presAssocID="{7A25A994-7621-40AB-B8F3-36353ECD60E2}" presName="sibTrans" presStyleCnt="0"/>
      <dgm:spPr/>
    </dgm:pt>
    <dgm:pt modelId="{7F005F19-B63E-489E-A6A3-7B107359146F}" type="pres">
      <dgm:prSet presAssocID="{C6713C39-8407-4C4B-AA82-F6A0F836B309}" presName="node" presStyleLbl="node1" presStyleIdx="2" presStyleCnt="6">
        <dgm:presLayoutVars>
          <dgm:bulletEnabled val="1"/>
        </dgm:presLayoutVars>
      </dgm:prSet>
      <dgm:spPr/>
    </dgm:pt>
    <dgm:pt modelId="{341C788C-3EF5-4851-8265-9451D961B37C}" type="pres">
      <dgm:prSet presAssocID="{E6070A57-24E1-4329-BD42-CE0DEB214DE2}" presName="sibTrans" presStyleCnt="0"/>
      <dgm:spPr/>
    </dgm:pt>
    <dgm:pt modelId="{AC77EDC9-748D-409C-8C71-F176BEFCA264}" type="pres">
      <dgm:prSet presAssocID="{C014C8CA-329E-40C1-B81A-98A43F651D58}" presName="node" presStyleLbl="node1" presStyleIdx="3" presStyleCnt="6">
        <dgm:presLayoutVars>
          <dgm:bulletEnabled val="1"/>
        </dgm:presLayoutVars>
      </dgm:prSet>
      <dgm:spPr/>
    </dgm:pt>
    <dgm:pt modelId="{4A1781FC-3118-4EC6-8E7C-E4D76BDA99D7}" type="pres">
      <dgm:prSet presAssocID="{FD40125F-59C2-4572-833C-D660779657D8}" presName="sibTrans" presStyleCnt="0"/>
      <dgm:spPr/>
    </dgm:pt>
    <dgm:pt modelId="{32E5518C-0DE6-4579-AC51-416815F60077}" type="pres">
      <dgm:prSet presAssocID="{71053E26-AD20-483C-992A-E6980CD828FD}" presName="node" presStyleLbl="node1" presStyleIdx="4" presStyleCnt="6">
        <dgm:presLayoutVars>
          <dgm:bulletEnabled val="1"/>
        </dgm:presLayoutVars>
      </dgm:prSet>
      <dgm:spPr/>
    </dgm:pt>
    <dgm:pt modelId="{A125ECFB-A488-4670-99A6-A051C85B8281}" type="pres">
      <dgm:prSet presAssocID="{EC33E085-9904-4C8F-B91A-AAC3EF5DF34D}" presName="sibTrans" presStyleCnt="0"/>
      <dgm:spPr/>
    </dgm:pt>
    <dgm:pt modelId="{3C459FE2-037C-41BC-AC42-6749CF50DC9B}" type="pres">
      <dgm:prSet presAssocID="{754F6C2B-EA1A-44C0-8D2C-A46A202ED6FB}" presName="node" presStyleLbl="node1" presStyleIdx="5" presStyleCnt="6">
        <dgm:presLayoutVars>
          <dgm:bulletEnabled val="1"/>
        </dgm:presLayoutVars>
      </dgm:prSet>
      <dgm:spPr/>
    </dgm:pt>
  </dgm:ptLst>
  <dgm:cxnLst>
    <dgm:cxn modelId="{18578C5B-056A-45A0-9640-03703D3ACDF0}" type="presOf" srcId="{C6713C39-8407-4C4B-AA82-F6A0F836B309}" destId="{7F005F19-B63E-489E-A6A3-7B107359146F}" srcOrd="0" destOrd="0" presId="urn:microsoft.com/office/officeart/2005/8/layout/default"/>
    <dgm:cxn modelId="{7C85184A-C455-42B5-BCDA-F3F2AE5CE4D3}" type="presOf" srcId="{32A05812-04AA-4BEA-90B9-6B3DCC4D9990}" destId="{BD76D4CD-9A64-4BFB-97A0-1AD154D8AA39}" srcOrd="0" destOrd="0" presId="urn:microsoft.com/office/officeart/2005/8/layout/default"/>
    <dgm:cxn modelId="{46EDE050-2C68-4740-ABD4-B78C0F24FAC3}" srcId="{32A05812-04AA-4BEA-90B9-6B3DCC4D9990}" destId="{C014C8CA-329E-40C1-B81A-98A43F651D58}" srcOrd="3" destOrd="0" parTransId="{2E80A357-D63E-4E70-BC13-1585CE3BFC46}" sibTransId="{FD40125F-59C2-4572-833C-D660779657D8}"/>
    <dgm:cxn modelId="{A10CC675-F834-4E8A-8AAC-ECE44E5E8A90}" type="presOf" srcId="{71053E26-AD20-483C-992A-E6980CD828FD}" destId="{32E5518C-0DE6-4579-AC51-416815F60077}" srcOrd="0" destOrd="0" presId="urn:microsoft.com/office/officeart/2005/8/layout/default"/>
    <dgm:cxn modelId="{FE5E0C7C-8AA3-4CA3-9513-C27DAE4B7C57}" srcId="{32A05812-04AA-4BEA-90B9-6B3DCC4D9990}" destId="{24B6E0C3-43A5-4C5C-957C-5336DB725081}" srcOrd="1" destOrd="0" parTransId="{2A8C56E0-58F5-46DD-85A4-96E22E3A15E7}" sibTransId="{7A25A994-7621-40AB-B8F3-36353ECD60E2}"/>
    <dgm:cxn modelId="{00190F8C-0714-41EF-9B93-DEC00F229559}" type="presOf" srcId="{24B6E0C3-43A5-4C5C-957C-5336DB725081}" destId="{BDBA8FE2-190E-46A4-AF47-C4AF9C335842}" srcOrd="0" destOrd="0" presId="urn:microsoft.com/office/officeart/2005/8/layout/default"/>
    <dgm:cxn modelId="{EDAF4695-2873-470E-8EAD-4934E5AEC5A2}" srcId="{32A05812-04AA-4BEA-90B9-6B3DCC4D9990}" destId="{71053E26-AD20-483C-992A-E6980CD828FD}" srcOrd="4" destOrd="0" parTransId="{1553F342-FB38-461F-A352-5B140DD9638D}" sibTransId="{EC33E085-9904-4C8F-B91A-AAC3EF5DF34D}"/>
    <dgm:cxn modelId="{FBCD1098-A296-4DEA-94BC-8BC2CC56C68A}" srcId="{32A05812-04AA-4BEA-90B9-6B3DCC4D9990}" destId="{754F6C2B-EA1A-44C0-8D2C-A46A202ED6FB}" srcOrd="5" destOrd="0" parTransId="{E2729A98-4989-4109-9A87-8F3BDD98C59D}" sibTransId="{32BDCFF6-D079-4EA3-9632-58224D99A7EA}"/>
    <dgm:cxn modelId="{DFCF2D98-05D1-4330-BCDF-FBBDFE5656C2}" srcId="{32A05812-04AA-4BEA-90B9-6B3DCC4D9990}" destId="{BED3DC5D-1745-4F0E-808E-8A302BE8E65B}" srcOrd="0" destOrd="0" parTransId="{DD569D37-8348-478B-8D0D-DE58B2AE483C}" sibTransId="{196B2209-2CAC-4265-A4BD-D2F0FF561670}"/>
    <dgm:cxn modelId="{D1DB50AA-A7EE-4C9C-BF63-93B05300DDBA}" type="presOf" srcId="{C014C8CA-329E-40C1-B81A-98A43F651D58}" destId="{AC77EDC9-748D-409C-8C71-F176BEFCA264}" srcOrd="0" destOrd="0" presId="urn:microsoft.com/office/officeart/2005/8/layout/default"/>
    <dgm:cxn modelId="{FED142B6-1E2F-4C53-9912-4A3B2651AFD2}" type="presOf" srcId="{754F6C2B-EA1A-44C0-8D2C-A46A202ED6FB}" destId="{3C459FE2-037C-41BC-AC42-6749CF50DC9B}" srcOrd="0" destOrd="0" presId="urn:microsoft.com/office/officeart/2005/8/layout/default"/>
    <dgm:cxn modelId="{DCEB09C9-F8D2-4F41-9542-0D125A754F09}" srcId="{32A05812-04AA-4BEA-90B9-6B3DCC4D9990}" destId="{C6713C39-8407-4C4B-AA82-F6A0F836B309}" srcOrd="2" destOrd="0" parTransId="{DF56CD18-AB77-4F45-8522-9A8C5D1F18FE}" sibTransId="{E6070A57-24E1-4329-BD42-CE0DEB214DE2}"/>
    <dgm:cxn modelId="{51E940EC-5F80-4EDF-AC96-B1E8979DB9ED}" type="presOf" srcId="{BED3DC5D-1745-4F0E-808E-8A302BE8E65B}" destId="{B1EF25DB-FE45-40BE-9BCB-23A4BCBF030D}" srcOrd="0" destOrd="0" presId="urn:microsoft.com/office/officeart/2005/8/layout/default"/>
    <dgm:cxn modelId="{8E844E16-D0C9-43E8-B91D-C53726797411}" type="presParOf" srcId="{BD76D4CD-9A64-4BFB-97A0-1AD154D8AA39}" destId="{B1EF25DB-FE45-40BE-9BCB-23A4BCBF030D}" srcOrd="0" destOrd="0" presId="urn:microsoft.com/office/officeart/2005/8/layout/default"/>
    <dgm:cxn modelId="{4130D7FF-07FA-4385-B3FF-C79CC5A6AA3E}" type="presParOf" srcId="{BD76D4CD-9A64-4BFB-97A0-1AD154D8AA39}" destId="{7162E4A2-7ACC-424E-B9CF-013458C35BBA}" srcOrd="1" destOrd="0" presId="urn:microsoft.com/office/officeart/2005/8/layout/default"/>
    <dgm:cxn modelId="{8D9A349A-CFAF-4ACA-999F-15259C72E8E2}" type="presParOf" srcId="{BD76D4CD-9A64-4BFB-97A0-1AD154D8AA39}" destId="{BDBA8FE2-190E-46A4-AF47-C4AF9C335842}" srcOrd="2" destOrd="0" presId="urn:microsoft.com/office/officeart/2005/8/layout/default"/>
    <dgm:cxn modelId="{9046ED3F-4F4E-4453-8CD6-1938EBE2E307}" type="presParOf" srcId="{BD76D4CD-9A64-4BFB-97A0-1AD154D8AA39}" destId="{3C7F499F-F153-41B7-81F8-6B58A1828CD8}" srcOrd="3" destOrd="0" presId="urn:microsoft.com/office/officeart/2005/8/layout/default"/>
    <dgm:cxn modelId="{7F65F010-F719-4DFE-A749-C6CDD8BCB163}" type="presParOf" srcId="{BD76D4CD-9A64-4BFB-97A0-1AD154D8AA39}" destId="{7F005F19-B63E-489E-A6A3-7B107359146F}" srcOrd="4" destOrd="0" presId="urn:microsoft.com/office/officeart/2005/8/layout/default"/>
    <dgm:cxn modelId="{2B4A562E-9839-4F9E-B629-731F6A4EB4A5}" type="presParOf" srcId="{BD76D4CD-9A64-4BFB-97A0-1AD154D8AA39}" destId="{341C788C-3EF5-4851-8265-9451D961B37C}" srcOrd="5" destOrd="0" presId="urn:microsoft.com/office/officeart/2005/8/layout/default"/>
    <dgm:cxn modelId="{CA70DBF1-F3DD-4C6A-8FB7-663E9FD62D3C}" type="presParOf" srcId="{BD76D4CD-9A64-4BFB-97A0-1AD154D8AA39}" destId="{AC77EDC9-748D-409C-8C71-F176BEFCA264}" srcOrd="6" destOrd="0" presId="urn:microsoft.com/office/officeart/2005/8/layout/default"/>
    <dgm:cxn modelId="{3F2E3F7A-ECD0-4067-812C-613A2C9E9EB4}" type="presParOf" srcId="{BD76D4CD-9A64-4BFB-97A0-1AD154D8AA39}" destId="{4A1781FC-3118-4EC6-8E7C-E4D76BDA99D7}" srcOrd="7" destOrd="0" presId="urn:microsoft.com/office/officeart/2005/8/layout/default"/>
    <dgm:cxn modelId="{D43A7E77-F580-4379-9C7B-87D2B6450CE4}" type="presParOf" srcId="{BD76D4CD-9A64-4BFB-97A0-1AD154D8AA39}" destId="{32E5518C-0DE6-4579-AC51-416815F60077}" srcOrd="8" destOrd="0" presId="urn:microsoft.com/office/officeart/2005/8/layout/default"/>
    <dgm:cxn modelId="{F57F22AC-D97B-4135-9DA2-1C07585D9A76}" type="presParOf" srcId="{BD76D4CD-9A64-4BFB-97A0-1AD154D8AA39}" destId="{A125ECFB-A488-4670-99A6-A051C85B8281}" srcOrd="9" destOrd="0" presId="urn:microsoft.com/office/officeart/2005/8/layout/default"/>
    <dgm:cxn modelId="{2E52EA55-20C4-4117-98BC-41DB2CC2C396}" type="presParOf" srcId="{BD76D4CD-9A64-4BFB-97A0-1AD154D8AA39}" destId="{3C459FE2-037C-41BC-AC42-6749CF50DC9B}"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F25DB-FE45-40BE-9BCB-23A4BCBF030D}">
      <dsp:nvSpPr>
        <dsp:cNvPr id="0" name=""/>
        <dsp:cNvSpPr/>
      </dsp:nvSpPr>
      <dsp:spPr>
        <a:xfrm>
          <a:off x="0" y="484581"/>
          <a:ext cx="2673581" cy="16041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Friendship, camaraderie and fun</a:t>
          </a:r>
        </a:p>
      </dsp:txBody>
      <dsp:txXfrm>
        <a:off x="0" y="484581"/>
        <a:ext cx="2673581" cy="1604148"/>
      </dsp:txXfrm>
    </dsp:sp>
    <dsp:sp modelId="{BDBA8FE2-190E-46A4-AF47-C4AF9C335842}">
      <dsp:nvSpPr>
        <dsp:cNvPr id="0" name=""/>
        <dsp:cNvSpPr/>
      </dsp:nvSpPr>
      <dsp:spPr>
        <a:xfrm>
          <a:off x="2940939" y="484581"/>
          <a:ext cx="2673581" cy="16041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Give back to community</a:t>
          </a:r>
        </a:p>
      </dsp:txBody>
      <dsp:txXfrm>
        <a:off x="2940939" y="484581"/>
        <a:ext cx="2673581" cy="1604148"/>
      </dsp:txXfrm>
    </dsp:sp>
    <dsp:sp modelId="{7F005F19-B63E-489E-A6A3-7B107359146F}">
      <dsp:nvSpPr>
        <dsp:cNvPr id="0" name=""/>
        <dsp:cNvSpPr/>
      </dsp:nvSpPr>
      <dsp:spPr>
        <a:xfrm>
          <a:off x="5881878" y="484581"/>
          <a:ext cx="2673581" cy="16041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Be part of something larger than yourself</a:t>
          </a:r>
        </a:p>
      </dsp:txBody>
      <dsp:txXfrm>
        <a:off x="5881878" y="484581"/>
        <a:ext cx="2673581" cy="1604148"/>
      </dsp:txXfrm>
    </dsp:sp>
    <dsp:sp modelId="{AC77EDC9-748D-409C-8C71-F176BEFCA264}">
      <dsp:nvSpPr>
        <dsp:cNvPr id="0" name=""/>
        <dsp:cNvSpPr/>
      </dsp:nvSpPr>
      <dsp:spPr>
        <a:xfrm>
          <a:off x="0" y="2356088"/>
          <a:ext cx="2673581" cy="16041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Professional networking</a:t>
          </a:r>
        </a:p>
      </dsp:txBody>
      <dsp:txXfrm>
        <a:off x="0" y="2356088"/>
        <a:ext cx="2673581" cy="1604148"/>
      </dsp:txXfrm>
    </dsp:sp>
    <dsp:sp modelId="{32E5518C-0DE6-4579-AC51-416815F60077}">
      <dsp:nvSpPr>
        <dsp:cNvPr id="0" name=""/>
        <dsp:cNvSpPr/>
      </dsp:nvSpPr>
      <dsp:spPr>
        <a:xfrm>
          <a:off x="2940939" y="2356088"/>
          <a:ext cx="2673581" cy="16041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Leadership training</a:t>
          </a:r>
        </a:p>
      </dsp:txBody>
      <dsp:txXfrm>
        <a:off x="2940939" y="2356088"/>
        <a:ext cx="2673581" cy="1604148"/>
      </dsp:txXfrm>
    </dsp:sp>
    <dsp:sp modelId="{3C459FE2-037C-41BC-AC42-6749CF50DC9B}">
      <dsp:nvSpPr>
        <dsp:cNvPr id="0" name=""/>
        <dsp:cNvSpPr/>
      </dsp:nvSpPr>
      <dsp:spPr>
        <a:xfrm>
          <a:off x="5881878" y="2356088"/>
          <a:ext cx="2673581" cy="16041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Personal growth and recognition</a:t>
          </a:r>
        </a:p>
      </dsp:txBody>
      <dsp:txXfrm>
        <a:off x="5881878" y="2356088"/>
        <a:ext cx="2673581" cy="160414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E5F664B-B80E-4225-ADE3-1E952A88C0B3}" type="datetimeFigureOut">
              <a:rPr lang="en-US" smtClean="0"/>
              <a:t>7/4/2026</a:t>
            </a:fld>
            <a:endParaRPr lang="en-US"/>
          </a:p>
        </p:txBody>
      </p:sp>
      <p:sp>
        <p:nvSpPr>
          <p:cNvPr id="4" name="Slide Image Placeholder 3"/>
          <p:cNvSpPr>
            <a:spLocks noGrp="1" noRot="1" noChangeAspect="1"/>
          </p:cNvSpPr>
          <p:nvPr>
            <p:ph type="sldImg" idx="2"/>
          </p:nvPr>
        </p:nvSpPr>
        <p:spPr>
          <a:xfrm>
            <a:off x="579438" y="1162050"/>
            <a:ext cx="585152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3C868A6-5811-4CA3-9874-25F3423E7B47}" type="slidenum">
              <a:rPr lang="en-US" smtClean="0"/>
              <a:t>‹#›</a:t>
            </a:fld>
            <a:endParaRPr lang="en-US"/>
          </a:p>
        </p:txBody>
      </p:sp>
    </p:spTree>
    <p:extLst>
      <p:ext uri="{BB962C8B-B14F-4D97-AF65-F5344CB8AC3E}">
        <p14:creationId xmlns:p14="http://schemas.microsoft.com/office/powerpoint/2010/main" val="1017738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 is a membership organization that does service. We are a global network of business and professional leaders. We do humanitarian service projects and encourage high ethical standards. We strive for goodwill and peace in the world. There are 1.2 million of us in 35,000 clubs in over 200 countries around the world. Our motto is Service Above Self.</a:t>
            </a:r>
          </a:p>
        </p:txBody>
      </p:sp>
      <p:sp>
        <p:nvSpPr>
          <p:cNvPr id="4" name="Slide Number Placeholder 3"/>
          <p:cNvSpPr>
            <a:spLocks noGrp="1"/>
          </p:cNvSpPr>
          <p:nvPr>
            <p:ph type="sldNum" sz="quarter" idx="5"/>
          </p:nvPr>
        </p:nvSpPr>
        <p:spPr/>
        <p:txBody>
          <a:bodyPr/>
          <a:lstStyle/>
          <a:p>
            <a:fld id="{03C868A6-5811-4CA3-9874-25F3423E7B47}" type="slidenum">
              <a:rPr lang="en-US" smtClean="0"/>
              <a:t>1</a:t>
            </a:fld>
            <a:endParaRPr lang="en-US"/>
          </a:p>
        </p:txBody>
      </p:sp>
    </p:spTree>
    <p:extLst>
      <p:ext uri="{BB962C8B-B14F-4D97-AF65-F5344CB8AC3E}">
        <p14:creationId xmlns:p14="http://schemas.microsoft.com/office/powerpoint/2010/main" val="2546551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 has a non-profit foundation that promotes world understanding and peace. Since it was founded more than 100 years ago, the Foundation has spent more than $4 billion on life-changing, sustainable project from preventing disease to providing clean water, supporting education, growing local economies, saving mothers and children and promoting peace.</a:t>
            </a:r>
          </a:p>
        </p:txBody>
      </p:sp>
      <p:sp>
        <p:nvSpPr>
          <p:cNvPr id="4" name="Slide Number Placeholder 3"/>
          <p:cNvSpPr>
            <a:spLocks noGrp="1"/>
          </p:cNvSpPr>
          <p:nvPr>
            <p:ph type="sldNum" sz="quarter" idx="5"/>
          </p:nvPr>
        </p:nvSpPr>
        <p:spPr/>
        <p:txBody>
          <a:bodyPr/>
          <a:lstStyle/>
          <a:p>
            <a:fld id="{03C868A6-5811-4CA3-9874-25F3423E7B47}" type="slidenum">
              <a:rPr lang="en-US" smtClean="0"/>
              <a:t>12</a:t>
            </a:fld>
            <a:endParaRPr lang="en-US"/>
          </a:p>
        </p:txBody>
      </p:sp>
    </p:spTree>
    <p:extLst>
      <p:ext uri="{BB962C8B-B14F-4D97-AF65-F5344CB8AC3E}">
        <p14:creationId xmlns:p14="http://schemas.microsoft.com/office/powerpoint/2010/main" val="2557099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Rotary Club of Forest Acres is one of 74 clubs in District 7770 that includes 25 counties in eastern South Carolina. Our 2021-22 District Governor is Paul Walter, a member of the Rotary Club of Hilton Head Island but he originally joined Rotary in Spartanburg in 2001. Our Forest Acres Club used to be known as a small club with a big heart but so many people have joined the club over recent years, we are now a medium size club with an even bigger heart as we give approximately $30,000 annually to non-profit community service organizations. We’re known best for the Forest Acres Festival which we have co-sponsored with the City of Forest Acres for over 20 years.</a:t>
            </a:r>
          </a:p>
        </p:txBody>
      </p:sp>
      <p:sp>
        <p:nvSpPr>
          <p:cNvPr id="4" name="Slide Number Placeholder 3"/>
          <p:cNvSpPr>
            <a:spLocks noGrp="1"/>
          </p:cNvSpPr>
          <p:nvPr>
            <p:ph type="sldNum" sz="quarter" idx="5"/>
          </p:nvPr>
        </p:nvSpPr>
        <p:spPr/>
        <p:txBody>
          <a:bodyPr/>
          <a:lstStyle/>
          <a:p>
            <a:fld id="{03C868A6-5811-4CA3-9874-25F3423E7B47}" type="slidenum">
              <a:rPr lang="en-US" smtClean="0"/>
              <a:t>13</a:t>
            </a:fld>
            <a:endParaRPr lang="en-US"/>
          </a:p>
        </p:txBody>
      </p:sp>
    </p:spTree>
    <p:extLst>
      <p:ext uri="{BB962C8B-B14F-4D97-AF65-F5344CB8AC3E}">
        <p14:creationId xmlns:p14="http://schemas.microsoft.com/office/powerpoint/2010/main" val="3150420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Discover Rotary. Let’s begin by having everyone do a brief 30 second introduction to include name, vocation and for club members what attracted you to Rotary and what’s kept you coming back and for our potential members, what sparked your interest in Rotary. I am Sandy Olson of the Rotary Club of Forest Acres. My encore career includes teaching life-long learning classes, mentoring and training Rotarians on intentional membership growth strategies. I joined Rotary for friends and fellowship and that kept me coming back for 19 years.</a:t>
            </a:r>
          </a:p>
        </p:txBody>
      </p:sp>
      <p:sp>
        <p:nvSpPr>
          <p:cNvPr id="4" name="Slide Number Placeholder 3"/>
          <p:cNvSpPr>
            <a:spLocks noGrp="1"/>
          </p:cNvSpPr>
          <p:nvPr>
            <p:ph type="sldNum" sz="quarter" idx="5"/>
          </p:nvPr>
        </p:nvSpPr>
        <p:spPr/>
        <p:txBody>
          <a:bodyPr/>
          <a:lstStyle/>
          <a:p>
            <a:fld id="{03C868A6-5811-4CA3-9874-25F3423E7B47}" type="slidenum">
              <a:rPr lang="en-US" smtClean="0"/>
              <a:t>14</a:t>
            </a:fld>
            <a:endParaRPr lang="en-US"/>
          </a:p>
        </p:txBody>
      </p:sp>
    </p:spTree>
    <p:extLst>
      <p:ext uri="{BB962C8B-B14F-4D97-AF65-F5344CB8AC3E}">
        <p14:creationId xmlns:p14="http://schemas.microsoft.com/office/powerpoint/2010/main" val="4290632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D9D57-3ED5-51C1-51E8-CD030F1FD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3DE079-BD59-A11F-D614-06701291EE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043B50-1464-D811-8A80-E6CB0130AE70}"/>
              </a:ext>
            </a:extLst>
          </p:cNvPr>
          <p:cNvSpPr>
            <a:spLocks noGrp="1"/>
          </p:cNvSpPr>
          <p:nvPr>
            <p:ph type="body" idx="1"/>
          </p:nvPr>
        </p:nvSpPr>
        <p:spPr/>
        <p:txBody>
          <a:bodyPr/>
          <a:lstStyle/>
          <a:p>
            <a:r>
              <a:rPr lang="en-US" dirty="0"/>
              <a:t>The Rotary Club of Forest Acres is one of 74 clubs in District 7770 that includes 25 counties in eastern South Carolina. Our 2021-22 District Governor is Paul Walter, a member of the Rotary Club of Hilton Head Island but he originally joined Rotary in Spartanburg in 2001. Our Forest Acres Club used to be known as a small club with a big heart but so many people have joined the club over recent years, we are now a medium size club with an even bigger heart as we give approximately $30,000 annually to non-profit community service organizations. We’re known best for the Forest Acres Festival which we have co-sponsored with the City of Forest Acres for over 20 years.</a:t>
            </a:r>
          </a:p>
        </p:txBody>
      </p:sp>
      <p:sp>
        <p:nvSpPr>
          <p:cNvPr id="4" name="Slide Number Placeholder 3">
            <a:extLst>
              <a:ext uri="{FF2B5EF4-FFF2-40B4-BE49-F238E27FC236}">
                <a16:creationId xmlns:a16="http://schemas.microsoft.com/office/drawing/2014/main" id="{DEC25F17-B488-F79E-453B-880409F7469D}"/>
              </a:ext>
            </a:extLst>
          </p:cNvPr>
          <p:cNvSpPr>
            <a:spLocks noGrp="1"/>
          </p:cNvSpPr>
          <p:nvPr>
            <p:ph type="sldNum" sz="quarter" idx="5"/>
          </p:nvPr>
        </p:nvSpPr>
        <p:spPr/>
        <p:txBody>
          <a:bodyPr/>
          <a:lstStyle/>
          <a:p>
            <a:fld id="{03C868A6-5811-4CA3-9874-25F3423E7B47}" type="slidenum">
              <a:rPr lang="en-US" smtClean="0"/>
              <a:t>15</a:t>
            </a:fld>
            <a:endParaRPr lang="en-US"/>
          </a:p>
        </p:txBody>
      </p:sp>
    </p:spTree>
    <p:extLst>
      <p:ext uri="{BB962C8B-B14F-4D97-AF65-F5344CB8AC3E}">
        <p14:creationId xmlns:p14="http://schemas.microsoft.com/office/powerpoint/2010/main" val="3163707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C868A6-5811-4CA3-9874-25F3423E7B47}" type="slidenum">
              <a:rPr lang="en-US" smtClean="0"/>
              <a:t>16</a:t>
            </a:fld>
            <a:endParaRPr lang="en-US"/>
          </a:p>
        </p:txBody>
      </p:sp>
    </p:spTree>
    <p:extLst>
      <p:ext uri="{BB962C8B-B14F-4D97-AF65-F5344CB8AC3E}">
        <p14:creationId xmlns:p14="http://schemas.microsoft.com/office/powerpoint/2010/main" val="2317632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project for our club this year was a coat drive held during the month of October. It involved 100% of our club members and we successfully collected 300 hundred coats and distributed them to 10 different community service organizations.</a:t>
            </a:r>
          </a:p>
        </p:txBody>
      </p:sp>
      <p:sp>
        <p:nvSpPr>
          <p:cNvPr id="4" name="Slide Number Placeholder 3"/>
          <p:cNvSpPr>
            <a:spLocks noGrp="1"/>
          </p:cNvSpPr>
          <p:nvPr>
            <p:ph type="sldNum" sz="quarter" idx="5"/>
          </p:nvPr>
        </p:nvSpPr>
        <p:spPr/>
        <p:txBody>
          <a:bodyPr/>
          <a:lstStyle/>
          <a:p>
            <a:fld id="{03C868A6-5811-4CA3-9874-25F3423E7B47}" type="slidenum">
              <a:rPr lang="en-US" smtClean="0"/>
              <a:t>18</a:t>
            </a:fld>
            <a:endParaRPr lang="en-US"/>
          </a:p>
        </p:txBody>
      </p:sp>
    </p:spTree>
    <p:extLst>
      <p:ext uri="{BB962C8B-B14F-4D97-AF65-F5344CB8AC3E}">
        <p14:creationId xmlns:p14="http://schemas.microsoft.com/office/powerpoint/2010/main" val="31703379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Rotarians believe in developing the next generation of leaders. Our programs help young people build leadership skills, expand education and learn the value of service. They may join  Interact Clubs for those age 12-18 and Rotaract Clubs now available for anyone 18 and older. There are a number of grants and scholarships available from Youth Exchange to Rotary Peace Fellowships.</a:t>
            </a:r>
          </a:p>
        </p:txBody>
      </p:sp>
      <p:sp>
        <p:nvSpPr>
          <p:cNvPr id="4" name="Slide Number Placeholder 3"/>
          <p:cNvSpPr>
            <a:spLocks noGrp="1"/>
          </p:cNvSpPr>
          <p:nvPr>
            <p:ph type="sldNum" sz="quarter" idx="5"/>
          </p:nvPr>
        </p:nvSpPr>
        <p:spPr/>
        <p:txBody>
          <a:bodyPr/>
          <a:lstStyle/>
          <a:p>
            <a:fld id="{03C868A6-5811-4CA3-9874-25F3423E7B47}" type="slidenum">
              <a:rPr lang="en-US" smtClean="0"/>
              <a:t>19</a:t>
            </a:fld>
            <a:endParaRPr lang="en-US"/>
          </a:p>
        </p:txBody>
      </p:sp>
    </p:spTree>
    <p:extLst>
      <p:ext uri="{BB962C8B-B14F-4D97-AF65-F5344CB8AC3E}">
        <p14:creationId xmlns:p14="http://schemas.microsoft.com/office/powerpoint/2010/main" val="4064816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know how to have fun! From performing as the Blues Brothers and Sisters to </a:t>
            </a:r>
            <a:r>
              <a:rPr lang="en-US" dirty="0" err="1"/>
              <a:t>Hoola</a:t>
            </a:r>
            <a:r>
              <a:rPr lang="en-US" dirty="0"/>
              <a:t> Hoop contests, and a Chorus Line!</a:t>
            </a:r>
          </a:p>
        </p:txBody>
      </p:sp>
      <p:sp>
        <p:nvSpPr>
          <p:cNvPr id="4" name="Slide Number Placeholder 3"/>
          <p:cNvSpPr>
            <a:spLocks noGrp="1"/>
          </p:cNvSpPr>
          <p:nvPr>
            <p:ph type="sldNum" sz="quarter" idx="5"/>
          </p:nvPr>
        </p:nvSpPr>
        <p:spPr/>
        <p:txBody>
          <a:bodyPr/>
          <a:lstStyle/>
          <a:p>
            <a:fld id="{03C868A6-5811-4CA3-9874-25F3423E7B47}" type="slidenum">
              <a:rPr lang="en-US" smtClean="0"/>
              <a:t>20</a:t>
            </a:fld>
            <a:endParaRPr lang="en-US"/>
          </a:p>
        </p:txBody>
      </p:sp>
    </p:spTree>
    <p:extLst>
      <p:ext uri="{BB962C8B-B14F-4D97-AF65-F5344CB8AC3E}">
        <p14:creationId xmlns:p14="http://schemas.microsoft.com/office/powerpoint/2010/main" val="25498906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for your interest in Forest Acres Rotary</a:t>
            </a:r>
          </a:p>
        </p:txBody>
      </p:sp>
      <p:sp>
        <p:nvSpPr>
          <p:cNvPr id="4" name="Slide Number Placeholder 3"/>
          <p:cNvSpPr>
            <a:spLocks noGrp="1"/>
          </p:cNvSpPr>
          <p:nvPr>
            <p:ph type="sldNum" sz="quarter" idx="5"/>
          </p:nvPr>
        </p:nvSpPr>
        <p:spPr/>
        <p:txBody>
          <a:bodyPr/>
          <a:lstStyle/>
          <a:p>
            <a:fld id="{03C868A6-5811-4CA3-9874-25F3423E7B47}" type="slidenum">
              <a:rPr lang="en-US" smtClean="0"/>
              <a:t>21</a:t>
            </a:fld>
            <a:endParaRPr lang="en-US"/>
          </a:p>
        </p:txBody>
      </p:sp>
    </p:spTree>
    <p:extLst>
      <p:ext uri="{BB962C8B-B14F-4D97-AF65-F5344CB8AC3E}">
        <p14:creationId xmlns:p14="http://schemas.microsoft.com/office/powerpoint/2010/main" val="1249629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Forest Acres is now recognized as one of the most vibrant clubs in D-7770. We were recently honored as the 2020-21 Medium Club of the Year in our District. We have fund club meetings and great speakers, and while we work very hard on our projects and fundraisers…</a:t>
            </a:r>
          </a:p>
        </p:txBody>
      </p:sp>
      <p:sp>
        <p:nvSpPr>
          <p:cNvPr id="4" name="Slide Number Placeholder 3"/>
          <p:cNvSpPr>
            <a:spLocks noGrp="1"/>
          </p:cNvSpPr>
          <p:nvPr>
            <p:ph type="sldNum" sz="quarter" idx="5"/>
          </p:nvPr>
        </p:nvSpPr>
        <p:spPr/>
        <p:txBody>
          <a:bodyPr/>
          <a:lstStyle/>
          <a:p>
            <a:fld id="{03C868A6-5811-4CA3-9874-25F3423E7B47}" type="slidenum">
              <a:rPr lang="en-US" smtClean="0"/>
              <a:t>22</a:t>
            </a:fld>
            <a:endParaRPr lang="en-US"/>
          </a:p>
        </p:txBody>
      </p:sp>
    </p:spTree>
    <p:extLst>
      <p:ext uri="{BB962C8B-B14F-4D97-AF65-F5344CB8AC3E}">
        <p14:creationId xmlns:p14="http://schemas.microsoft.com/office/powerpoint/2010/main" val="1964362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Rotarians are people of action because we are guided by a strong vision. Together, we see a world where people unite and take action to create lasting change – across the globe, in our communities, and in ourselves. Each year, Rotarians invest more than $200 million and 16 million volunteer hours to promote peace, fight disease, provide clean water, save mothers and children, support education and grow local economies.</a:t>
            </a:r>
          </a:p>
        </p:txBody>
      </p:sp>
      <p:sp>
        <p:nvSpPr>
          <p:cNvPr id="4" name="Slide Number Placeholder 3"/>
          <p:cNvSpPr>
            <a:spLocks noGrp="1"/>
          </p:cNvSpPr>
          <p:nvPr>
            <p:ph type="sldNum" sz="quarter" idx="5"/>
          </p:nvPr>
        </p:nvSpPr>
        <p:spPr/>
        <p:txBody>
          <a:bodyPr/>
          <a:lstStyle/>
          <a:p>
            <a:fld id="{03C868A6-5811-4CA3-9874-25F3423E7B47}" type="slidenum">
              <a:rPr lang="en-US" smtClean="0"/>
              <a:t>2</a:t>
            </a:fld>
            <a:endParaRPr lang="en-US"/>
          </a:p>
        </p:txBody>
      </p:sp>
    </p:spTree>
    <p:extLst>
      <p:ext uri="{BB962C8B-B14F-4D97-AF65-F5344CB8AC3E}">
        <p14:creationId xmlns:p14="http://schemas.microsoft.com/office/powerpoint/2010/main" val="2757672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several service projects throughout the club year from making sure students have new shoes to start school with to fighting hunger and promoting literacy. We raise money through sponsorships of the Forest Acres Festival.</a:t>
            </a:r>
          </a:p>
        </p:txBody>
      </p:sp>
      <p:sp>
        <p:nvSpPr>
          <p:cNvPr id="4" name="Slide Number Placeholder 3"/>
          <p:cNvSpPr>
            <a:spLocks noGrp="1"/>
          </p:cNvSpPr>
          <p:nvPr>
            <p:ph type="sldNum" sz="quarter" idx="5"/>
          </p:nvPr>
        </p:nvSpPr>
        <p:spPr/>
        <p:txBody>
          <a:bodyPr/>
          <a:lstStyle/>
          <a:p>
            <a:fld id="{03C868A6-5811-4CA3-9874-25F3423E7B47}" type="slidenum">
              <a:rPr lang="en-US" smtClean="0"/>
              <a:t>23</a:t>
            </a:fld>
            <a:endParaRPr lang="en-US"/>
          </a:p>
        </p:txBody>
      </p:sp>
    </p:spTree>
    <p:extLst>
      <p:ext uri="{BB962C8B-B14F-4D97-AF65-F5344CB8AC3E}">
        <p14:creationId xmlns:p14="http://schemas.microsoft.com/office/powerpoint/2010/main" val="3475391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 Harris said it best when describing what it takes to be a Rotarian when he said, “if you have the love of your fellow men in your heart, my friend, you are a potential Rotarian.”</a:t>
            </a:r>
          </a:p>
        </p:txBody>
      </p:sp>
      <p:sp>
        <p:nvSpPr>
          <p:cNvPr id="4" name="Slide Number Placeholder 3"/>
          <p:cNvSpPr>
            <a:spLocks noGrp="1"/>
          </p:cNvSpPr>
          <p:nvPr>
            <p:ph type="sldNum" sz="quarter" idx="5"/>
          </p:nvPr>
        </p:nvSpPr>
        <p:spPr/>
        <p:txBody>
          <a:bodyPr/>
          <a:lstStyle/>
          <a:p>
            <a:fld id="{03C868A6-5811-4CA3-9874-25F3423E7B47}" type="slidenum">
              <a:rPr lang="en-US" smtClean="0"/>
              <a:t>24</a:t>
            </a:fld>
            <a:endParaRPr lang="en-US"/>
          </a:p>
        </p:txBody>
      </p:sp>
    </p:spTree>
    <p:extLst>
      <p:ext uri="{BB962C8B-B14F-4D97-AF65-F5344CB8AC3E}">
        <p14:creationId xmlns:p14="http://schemas.microsoft.com/office/powerpoint/2010/main" val="2677732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costs $175 quarterly to be a member of Forest Acres Rotary. That covers RI and District Dues as well as a subscription to the Rotary Magazine. It also includes club dues and meal costs since we are a weekly lunch club.</a:t>
            </a:r>
          </a:p>
        </p:txBody>
      </p:sp>
      <p:sp>
        <p:nvSpPr>
          <p:cNvPr id="4" name="Slide Number Placeholder 3"/>
          <p:cNvSpPr>
            <a:spLocks noGrp="1"/>
          </p:cNvSpPr>
          <p:nvPr>
            <p:ph type="sldNum" sz="quarter" idx="5"/>
          </p:nvPr>
        </p:nvSpPr>
        <p:spPr/>
        <p:txBody>
          <a:bodyPr/>
          <a:lstStyle/>
          <a:p>
            <a:fld id="{03C868A6-5811-4CA3-9874-25F3423E7B47}" type="slidenum">
              <a:rPr lang="en-US" smtClean="0"/>
              <a:t>25</a:t>
            </a:fld>
            <a:endParaRPr lang="en-US"/>
          </a:p>
        </p:txBody>
      </p:sp>
    </p:spTree>
    <p:extLst>
      <p:ext uri="{BB962C8B-B14F-4D97-AF65-F5344CB8AC3E}">
        <p14:creationId xmlns:p14="http://schemas.microsoft.com/office/powerpoint/2010/main" val="12364666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good reasons to join Rotary. Life-long friends, making the community a better place, being part of something larger than yourself, networking, leadership and personal growth. These are just a few of the reasons why millions of people have joined Rotary over the past 117 year. Yes, Rotary celebrates 117 years of service on Feb 23</a:t>
            </a:r>
            <a:r>
              <a:rPr lang="en-US" baseline="30000" dirty="0"/>
              <a:t>rd</a:t>
            </a:r>
            <a:r>
              <a:rPr lang="en-US" dirty="0"/>
              <a:t>. I’d say we look pretty good to be 117 years old.</a:t>
            </a:r>
          </a:p>
        </p:txBody>
      </p:sp>
      <p:sp>
        <p:nvSpPr>
          <p:cNvPr id="4" name="Slide Number Placeholder 3"/>
          <p:cNvSpPr>
            <a:spLocks noGrp="1"/>
          </p:cNvSpPr>
          <p:nvPr>
            <p:ph type="sldNum" sz="quarter" idx="5"/>
          </p:nvPr>
        </p:nvSpPr>
        <p:spPr/>
        <p:txBody>
          <a:bodyPr/>
          <a:lstStyle/>
          <a:p>
            <a:fld id="{03C868A6-5811-4CA3-9874-25F3423E7B47}" type="slidenum">
              <a:rPr lang="en-US" smtClean="0"/>
              <a:t>26</a:t>
            </a:fld>
            <a:endParaRPr lang="en-US"/>
          </a:p>
        </p:txBody>
      </p:sp>
    </p:spTree>
    <p:extLst>
      <p:ext uri="{BB962C8B-B14F-4D97-AF65-F5344CB8AC3E}">
        <p14:creationId xmlns:p14="http://schemas.microsoft.com/office/powerpoint/2010/main" val="2389289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process for joining Forest Acres Rotary. Membership is by invitation from a Rotarian. You submit a completed membership proposal form and when the board of directors approves your membership, you are inducted into the club. You are assigned a new member mentor and attend new member orientation training. But most important of all…you become quickly involved in club activities and events and eventually we encourage all new members to consider a leadership position in the club.</a:t>
            </a:r>
          </a:p>
        </p:txBody>
      </p:sp>
      <p:sp>
        <p:nvSpPr>
          <p:cNvPr id="4" name="Slide Number Placeholder 3"/>
          <p:cNvSpPr>
            <a:spLocks noGrp="1"/>
          </p:cNvSpPr>
          <p:nvPr>
            <p:ph type="sldNum" sz="quarter" idx="5"/>
          </p:nvPr>
        </p:nvSpPr>
        <p:spPr/>
        <p:txBody>
          <a:bodyPr/>
          <a:lstStyle/>
          <a:p>
            <a:fld id="{03C868A6-5811-4CA3-9874-25F3423E7B47}" type="slidenum">
              <a:rPr lang="en-US" smtClean="0"/>
              <a:t>27</a:t>
            </a:fld>
            <a:endParaRPr lang="en-US"/>
          </a:p>
        </p:txBody>
      </p:sp>
    </p:spTree>
    <p:extLst>
      <p:ext uri="{BB962C8B-B14F-4D97-AF65-F5344CB8AC3E}">
        <p14:creationId xmlns:p14="http://schemas.microsoft.com/office/powerpoint/2010/main" val="3863481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simply, Rotary is where neighbors, friends, and problem solvers share ideas and take action to create lasting change. It can be a life-changing experience because of the extraordinary people you will meet. Rotarians who will be a mentor and role model for you and who will help you build your business network.</a:t>
            </a:r>
          </a:p>
        </p:txBody>
      </p:sp>
      <p:sp>
        <p:nvSpPr>
          <p:cNvPr id="4" name="Slide Number Placeholder 3"/>
          <p:cNvSpPr>
            <a:spLocks noGrp="1"/>
          </p:cNvSpPr>
          <p:nvPr>
            <p:ph type="sldNum" sz="quarter" idx="5"/>
          </p:nvPr>
        </p:nvSpPr>
        <p:spPr/>
        <p:txBody>
          <a:bodyPr/>
          <a:lstStyle/>
          <a:p>
            <a:fld id="{03C868A6-5811-4CA3-9874-25F3423E7B47}" type="slidenum">
              <a:rPr lang="en-US" smtClean="0"/>
              <a:t>3</a:t>
            </a:fld>
            <a:endParaRPr lang="en-US"/>
          </a:p>
        </p:txBody>
      </p:sp>
    </p:spTree>
    <p:extLst>
      <p:ext uri="{BB962C8B-B14F-4D97-AF65-F5344CB8AC3E}">
        <p14:creationId xmlns:p14="http://schemas.microsoft.com/office/powerpoint/2010/main" val="3261443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answer the question what is Rotary… We are the largest most financially sound membership organization whose logo is recognized in more countries than any other in the world. Every minute of every day we feed, we house, we vaccinate, educate, advocate, comfort and provide services. This is Rotary!</a:t>
            </a:r>
          </a:p>
        </p:txBody>
      </p:sp>
      <p:sp>
        <p:nvSpPr>
          <p:cNvPr id="4" name="Slide Number Placeholder 3"/>
          <p:cNvSpPr>
            <a:spLocks noGrp="1"/>
          </p:cNvSpPr>
          <p:nvPr>
            <p:ph type="sldNum" sz="quarter" idx="5"/>
          </p:nvPr>
        </p:nvSpPr>
        <p:spPr/>
        <p:txBody>
          <a:bodyPr/>
          <a:lstStyle/>
          <a:p>
            <a:fld id="{03C868A6-5811-4CA3-9874-25F3423E7B47}" type="slidenum">
              <a:rPr lang="en-US" smtClean="0"/>
              <a:t>4</a:t>
            </a:fld>
            <a:endParaRPr lang="en-US"/>
          </a:p>
        </p:txBody>
      </p:sp>
    </p:spTree>
    <p:extLst>
      <p:ext uri="{BB962C8B-B14F-4D97-AF65-F5344CB8AC3E}">
        <p14:creationId xmlns:p14="http://schemas.microsoft.com/office/powerpoint/2010/main" val="2869047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Great history in how Rotary got started. Paul Harris an attorney in Chicago gathered some friends in 1905 for fellowship and it grew from there. Their first reason for being was FELLOWSHIP. Meetings were rotated from office to office and that’s how Rotary got its name.</a:t>
            </a:r>
          </a:p>
        </p:txBody>
      </p:sp>
      <p:sp>
        <p:nvSpPr>
          <p:cNvPr id="4" name="Slide Number Placeholder 3"/>
          <p:cNvSpPr>
            <a:spLocks noGrp="1"/>
          </p:cNvSpPr>
          <p:nvPr>
            <p:ph type="sldNum" sz="quarter" idx="5"/>
          </p:nvPr>
        </p:nvSpPr>
        <p:spPr/>
        <p:txBody>
          <a:bodyPr/>
          <a:lstStyle/>
          <a:p>
            <a:fld id="{03C868A6-5811-4CA3-9874-25F3423E7B47}" type="slidenum">
              <a:rPr lang="en-US" smtClean="0"/>
              <a:t>5</a:t>
            </a:fld>
            <a:endParaRPr lang="en-US"/>
          </a:p>
        </p:txBody>
      </p:sp>
    </p:spTree>
    <p:extLst>
      <p:ext uri="{BB962C8B-B14F-4D97-AF65-F5344CB8AC3E}">
        <p14:creationId xmlns:p14="http://schemas.microsoft.com/office/powerpoint/2010/main" val="3095200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8BB0A-76AF-4550-A3EA-F98A26C19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04D50-A5F3-5766-2EAE-12E54894B9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2BFF7D-F976-2766-1F00-F784043606F5}"/>
              </a:ext>
            </a:extLst>
          </p:cNvPr>
          <p:cNvSpPr>
            <a:spLocks noGrp="1"/>
          </p:cNvSpPr>
          <p:nvPr>
            <p:ph type="body" idx="1"/>
          </p:nvPr>
        </p:nvSpPr>
        <p:spPr/>
        <p:txBody>
          <a:bodyPr/>
          <a:lstStyle/>
          <a:p>
            <a:r>
              <a:rPr lang="en-US" dirty="0"/>
              <a:t>The Four Way Test is used by Rotarians world-wide as a moral code for personal and business relationships. It can be applied to almost any aspect of life by asking four simple questions…Is it the truth, is it fair to all concerned, will it build good will and better friendships, will it be beneficial to all concerned. Now some Rotarians have added a 5</a:t>
            </a:r>
            <a:r>
              <a:rPr lang="en-US" baseline="30000" dirty="0"/>
              <a:t>th</a:t>
            </a:r>
            <a:r>
              <a:rPr lang="en-US" dirty="0"/>
              <a:t> question, is it fun? Because while we work hard on our projects, we also like to have fun. The four way test goes hand in hand with Rotary’s Core Values. The world today is very different than it was when Rotary was founded in 1905. But what hasn’t changed are our core values of fellowship, integrity, diversity, service and leadership. You can see on the screen I came across a song about the Four Way Test and if we had time we’d have Terry Weaver sing it for us. But since we are pressed for time, we’ll let him off the hook. </a:t>
            </a:r>
          </a:p>
        </p:txBody>
      </p:sp>
      <p:sp>
        <p:nvSpPr>
          <p:cNvPr id="4" name="Slide Number Placeholder 3">
            <a:extLst>
              <a:ext uri="{FF2B5EF4-FFF2-40B4-BE49-F238E27FC236}">
                <a16:creationId xmlns:a16="http://schemas.microsoft.com/office/drawing/2014/main" id="{FAB5A59A-DE94-46EF-91A5-1A904CBFB408}"/>
              </a:ext>
            </a:extLst>
          </p:cNvPr>
          <p:cNvSpPr>
            <a:spLocks noGrp="1"/>
          </p:cNvSpPr>
          <p:nvPr>
            <p:ph type="sldNum" sz="quarter" idx="5"/>
          </p:nvPr>
        </p:nvSpPr>
        <p:spPr/>
        <p:txBody>
          <a:bodyPr/>
          <a:lstStyle/>
          <a:p>
            <a:fld id="{03C868A6-5811-4CA3-9874-25F3423E7B47}" type="slidenum">
              <a:rPr lang="en-US" smtClean="0"/>
              <a:t>7</a:t>
            </a:fld>
            <a:endParaRPr lang="en-US"/>
          </a:p>
        </p:txBody>
      </p:sp>
    </p:spTree>
    <p:extLst>
      <p:ext uri="{BB962C8B-B14F-4D97-AF65-F5344CB8AC3E}">
        <p14:creationId xmlns:p14="http://schemas.microsoft.com/office/powerpoint/2010/main" val="2356987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3B77F-75A6-EFAF-1DFB-38365D711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DC7138-E86A-C13B-17ED-6AB1D43AD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989B8-2542-297C-0BBD-2C66BCB56678}"/>
              </a:ext>
            </a:extLst>
          </p:cNvPr>
          <p:cNvSpPr>
            <a:spLocks noGrp="1"/>
          </p:cNvSpPr>
          <p:nvPr>
            <p:ph type="body" idx="1"/>
          </p:nvPr>
        </p:nvSpPr>
        <p:spPr/>
        <p:txBody>
          <a:bodyPr/>
          <a:lstStyle/>
          <a:p>
            <a:r>
              <a:rPr lang="en-US" dirty="0"/>
              <a:t>The Four Way Test is used by Rotarians world-wide as a moral code for personal and business relationships. It can be applied to almost any aspect of life by asking four simple questions…Is it the truth, is it fair to all concerned, will it build good will and better friendships, will it be beneficial to all concerned. Now some Rotarians have added a 5</a:t>
            </a:r>
            <a:r>
              <a:rPr lang="en-US" baseline="30000" dirty="0"/>
              <a:t>th</a:t>
            </a:r>
            <a:r>
              <a:rPr lang="en-US" dirty="0"/>
              <a:t> question, is it fun? Because while we work hard on our projects, we also like to have fun. The four way test goes hand in hand with Rotary’s Core Values. The world today is very different than it was when Rotary was founded in 1905. But what hasn’t changed are our core values of fellowship, integrity, diversity, service and leadership. You can see on the screen I came across a song about the Four Way Test and if we had time we’d have Terry Weaver sing it for us. But since we are pressed for time, we’ll let him off the hook. </a:t>
            </a:r>
          </a:p>
        </p:txBody>
      </p:sp>
      <p:sp>
        <p:nvSpPr>
          <p:cNvPr id="4" name="Slide Number Placeholder 3">
            <a:extLst>
              <a:ext uri="{FF2B5EF4-FFF2-40B4-BE49-F238E27FC236}">
                <a16:creationId xmlns:a16="http://schemas.microsoft.com/office/drawing/2014/main" id="{F4575715-94D4-257E-552B-41C0D7F9D3F3}"/>
              </a:ext>
            </a:extLst>
          </p:cNvPr>
          <p:cNvSpPr>
            <a:spLocks noGrp="1"/>
          </p:cNvSpPr>
          <p:nvPr>
            <p:ph type="sldNum" sz="quarter" idx="5"/>
          </p:nvPr>
        </p:nvSpPr>
        <p:spPr/>
        <p:txBody>
          <a:bodyPr/>
          <a:lstStyle/>
          <a:p>
            <a:fld id="{03C868A6-5811-4CA3-9874-25F3423E7B47}" type="slidenum">
              <a:rPr lang="en-US" smtClean="0"/>
              <a:t>8</a:t>
            </a:fld>
            <a:endParaRPr lang="en-US"/>
          </a:p>
        </p:txBody>
      </p:sp>
    </p:spTree>
    <p:extLst>
      <p:ext uri="{BB962C8B-B14F-4D97-AF65-F5344CB8AC3E}">
        <p14:creationId xmlns:p14="http://schemas.microsoft.com/office/powerpoint/2010/main" val="4108731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 Way Test is used by Rotarians world-wide as a moral code for personal and business relationships. It can be applied to almost any aspect of life by asking four simple questions…Is it the truth, is it fair to all concerned, will it build good will and better friendships, will it be beneficial to all concerned. Now some Rotarians have added a 5</a:t>
            </a:r>
            <a:r>
              <a:rPr lang="en-US" baseline="30000" dirty="0"/>
              <a:t>th</a:t>
            </a:r>
            <a:r>
              <a:rPr lang="en-US" dirty="0"/>
              <a:t> question, is it fun? Because while we work hard on our projects, we also like to have fun. The four way test goes hand in hand with Rotary’s Core Values. The world today is very different than it was when Rotary was founded in 1905. But what hasn’t changed are our core values of fellowship, integrity, diversity, service and leadership. You can see on the screen I came across a song about the Four Way Test and if we had time we’d have Terry Weaver sing it for us. But since we are pressed for time, we’ll let him off the hook. </a:t>
            </a:r>
          </a:p>
        </p:txBody>
      </p:sp>
      <p:sp>
        <p:nvSpPr>
          <p:cNvPr id="4" name="Slide Number Placeholder 3"/>
          <p:cNvSpPr>
            <a:spLocks noGrp="1"/>
          </p:cNvSpPr>
          <p:nvPr>
            <p:ph type="sldNum" sz="quarter" idx="5"/>
          </p:nvPr>
        </p:nvSpPr>
        <p:spPr/>
        <p:txBody>
          <a:bodyPr/>
          <a:lstStyle/>
          <a:p>
            <a:fld id="{03C868A6-5811-4CA3-9874-25F3423E7B47}" type="slidenum">
              <a:rPr lang="en-US" smtClean="0"/>
              <a:t>9</a:t>
            </a:fld>
            <a:endParaRPr lang="en-US"/>
          </a:p>
        </p:txBody>
      </p:sp>
    </p:spTree>
    <p:extLst>
      <p:ext uri="{BB962C8B-B14F-4D97-AF65-F5344CB8AC3E}">
        <p14:creationId xmlns:p14="http://schemas.microsoft.com/office/powerpoint/2010/main" val="51043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Seven Areas of Focus help us build international relationships, improve lives, create a better world, support peace and end polio forever. All critical humanitarian issues Rotarians have been working on for many years.</a:t>
            </a:r>
          </a:p>
        </p:txBody>
      </p:sp>
      <p:sp>
        <p:nvSpPr>
          <p:cNvPr id="4" name="Slide Number Placeholder 3"/>
          <p:cNvSpPr>
            <a:spLocks noGrp="1"/>
          </p:cNvSpPr>
          <p:nvPr>
            <p:ph type="sldNum" sz="quarter" idx="5"/>
          </p:nvPr>
        </p:nvSpPr>
        <p:spPr/>
        <p:txBody>
          <a:bodyPr/>
          <a:lstStyle/>
          <a:p>
            <a:fld id="{03C868A6-5811-4CA3-9874-25F3423E7B47}" type="slidenum">
              <a:rPr lang="en-US" smtClean="0"/>
              <a:t>10</a:t>
            </a:fld>
            <a:endParaRPr lang="en-US"/>
          </a:p>
        </p:txBody>
      </p:sp>
    </p:spTree>
    <p:extLst>
      <p:ext uri="{BB962C8B-B14F-4D97-AF65-F5344CB8AC3E}">
        <p14:creationId xmlns:p14="http://schemas.microsoft.com/office/powerpoint/2010/main" val="3289713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0275" y="2065338"/>
            <a:ext cx="10539413" cy="1425575"/>
          </a:xfrm>
        </p:spPr>
        <p:txBody>
          <a:bodyPr/>
          <a:lstStyle/>
          <a:p>
            <a:r>
              <a:rPr lang="en-US"/>
              <a:t>Click to edit Master title style</a:t>
            </a:r>
          </a:p>
        </p:txBody>
      </p:sp>
      <p:sp>
        <p:nvSpPr>
          <p:cNvPr id="3" name="Subtitle 2"/>
          <p:cNvSpPr>
            <a:spLocks noGrp="1"/>
          </p:cNvSpPr>
          <p:nvPr>
            <p:ph type="subTitle" idx="1"/>
          </p:nvPr>
        </p:nvSpPr>
        <p:spPr>
          <a:xfrm>
            <a:off x="1860550" y="3767138"/>
            <a:ext cx="8678863" cy="169862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C9957F4-0E04-409E-8FBC-FDF5037ED106}"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A36769-5B61-49A4-8194-CD652D786715}"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477014-98CA-495C-BAC0-4064EF47C58F}"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80FC3F-E88E-4A09-BDD1-1FDDCDF30A7F}"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02713" y="266700"/>
            <a:ext cx="2794000" cy="56927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0713" y="266700"/>
            <a:ext cx="8229600" cy="56927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1A64963-B89C-480A-A19F-7AE6A42C0480}"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C5790D-ECE0-4587-B115-B4DCBC91FFEF}"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0275" y="2065338"/>
            <a:ext cx="10539413" cy="1425575"/>
          </a:xfrm>
        </p:spPr>
        <p:txBody>
          <a:bodyPr/>
          <a:lstStyle/>
          <a:p>
            <a:r>
              <a:rPr lang="en-US"/>
              <a:t>Click to edit Master title style</a:t>
            </a:r>
          </a:p>
        </p:txBody>
      </p:sp>
      <p:sp>
        <p:nvSpPr>
          <p:cNvPr id="3" name="Subtitle 2"/>
          <p:cNvSpPr>
            <a:spLocks noGrp="1"/>
          </p:cNvSpPr>
          <p:nvPr>
            <p:ph type="subTitle" idx="1"/>
          </p:nvPr>
        </p:nvSpPr>
        <p:spPr>
          <a:xfrm>
            <a:off x="1860550" y="3767138"/>
            <a:ext cx="8678863" cy="169862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96560FF-BC46-4752-BFCD-015F86CB02A6}"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2EA0E3-920C-4CED-A822-657D17FDE0F6}"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67EAB5-E52D-488E-8DD8-D3BCF4E6B219}"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50FE59-E771-4379-B4A3-58E3654248B9}" type="slidenum">
              <a:rPr lang="en-US" altLang="en-US"/>
              <a:pPr>
                <a:defRPr/>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9488" y="4271963"/>
            <a:ext cx="10539412" cy="13208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79488" y="2817813"/>
            <a:ext cx="10539412" cy="14541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BC662C3-B2F2-40D0-829C-C746F4A424C0}"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DAFF081-FAC7-4F28-9F21-6FFAB7598CF0}" type="slidenum">
              <a:rPr lang="en-US" altLang="en-US"/>
              <a:pPr>
                <a:defRPr/>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8175" y="1571625"/>
            <a:ext cx="5502275" cy="438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2850" y="1571625"/>
            <a:ext cx="5503863" cy="438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F8C3AE1-4D41-4414-AA80-8AF24305F337}" type="datetimeFigureOut">
              <a:rPr lang="en-US"/>
              <a:pPr>
                <a:defRPr/>
              </a:pPr>
              <a:t>7/4/2026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B5477B-3F5F-46D7-9319-EDC52A02707D}" type="slidenum">
              <a:rPr lang="en-US" altLang="en-US"/>
              <a:pPr>
                <a:defRPr/>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20713" y="1487488"/>
            <a:ext cx="5478462" cy="6207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0713" y="2108200"/>
            <a:ext cx="5478462" cy="3830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99200" y="1487488"/>
            <a:ext cx="5480050" cy="6207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9200" y="2108200"/>
            <a:ext cx="5480050" cy="3830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3A5B5FF-66F8-40BB-8B5B-A6D439076A64}" type="datetimeFigureOut">
              <a:rPr lang="en-US"/>
              <a:pPr>
                <a:defRPr/>
              </a:pPr>
              <a:t>7/4/2026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1DA5B9B-60AD-4729-ACA9-FCAB6B753ECF}" type="slidenum">
              <a:rPr lang="en-US" altLang="en-US"/>
              <a:pPr>
                <a:defRPr/>
              </a:pPr>
              <a:t>‹#›</a:t>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9FB02E4-DA6B-46C3-BB0D-698EE2B61177}" type="datetimeFigureOut">
              <a:rPr lang="en-US"/>
              <a:pPr>
                <a:defRPr/>
              </a:pPr>
              <a:t>7/4/2026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194EF18-A646-4547-BE00-6BE05652CA1C}" type="slidenum">
              <a:rPr lang="en-US" altLang="en-US"/>
              <a:pPr>
                <a:defRPr/>
              </a:pPr>
              <a:t>‹#›</a:t>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D70FA52-8F13-407D-8487-E60BB0A78EEC}" type="datetimeFigureOut">
              <a:rPr lang="en-US"/>
              <a:pPr>
                <a:defRPr/>
              </a:pPr>
              <a:t>7/4/2026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8B566A7-CBC2-4223-8CB2-DE0D33C94140}" type="slidenum">
              <a:rPr lang="en-US" altLang="en-US"/>
              <a:pPr>
                <a:defRPr/>
              </a:pPr>
              <a:t>‹#›</a:t>
            </a:fld>
            <a:endParaRPr lang="en-US"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0713" y="265113"/>
            <a:ext cx="4078287" cy="1125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848225" y="265113"/>
            <a:ext cx="6931025" cy="5673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0713" y="1390650"/>
            <a:ext cx="4078287" cy="45481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12D1AF5-088C-4268-8BF3-86C6084D47E2}" type="datetimeFigureOut">
              <a:rPr lang="en-US"/>
              <a:pPr>
                <a:defRPr/>
              </a:pPr>
              <a:t>7/4/2026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FA8227E-71CA-45A8-9CBB-C8D95D7DD812}"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F285C72-984F-4D2A-9B85-F3F2F08D9C2A}"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57AA44-1AF8-493B-8B6B-03A14ECC29CC}" type="slidenum">
              <a:rPr lang="en-US" altLang="en-US"/>
              <a:pPr>
                <a:defRPr/>
              </a:pPr>
              <a:t>‹#›</a:t>
            </a:fld>
            <a:endParaRPr lang="en-US"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30463" y="4654550"/>
            <a:ext cx="7440612" cy="5492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30463" y="593725"/>
            <a:ext cx="7440612" cy="39893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30463" y="5203825"/>
            <a:ext cx="7440612" cy="7794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6766990-20EB-40E4-8E4B-FF8D88815DB7}" type="datetimeFigureOut">
              <a:rPr lang="en-US"/>
              <a:pPr>
                <a:defRPr/>
              </a:pPr>
              <a:t>7/4/2026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1ECA257-D47E-4308-B1A8-595934EDE7D1}" type="slidenum">
              <a:rPr lang="en-US" altLang="en-US"/>
              <a:pPr>
                <a:defRPr/>
              </a:pPr>
              <a:t>‹#›</a:t>
            </a:fld>
            <a:endParaRPr lang="en-US"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C8BD9AF-15DF-4A0A-A4AE-68533D152DAC}"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399B5D-984E-40C8-8EA5-B4DA88FFAAA9}" type="slidenum">
              <a:rPr lang="en-US" altLang="en-US"/>
              <a:pPr>
                <a:defRPr/>
              </a:pPr>
              <a:t>‹#›</a:t>
            </a:fld>
            <a:endParaRPr lang="en-US"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02713" y="266700"/>
            <a:ext cx="2794000" cy="56927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0713" y="266700"/>
            <a:ext cx="8229600" cy="56927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0D7551C-1664-4FC0-BA72-C0CF00FF6E7A}"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1F7AE0-1B57-45E2-804D-B6EAE219F379}"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9488" y="4271963"/>
            <a:ext cx="10539412" cy="13208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79488" y="2817813"/>
            <a:ext cx="10539412" cy="14541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0059A3A-97F2-44C1-B1FA-A77BA2F9D334}" type="datetimeFigureOut">
              <a:rPr lang="en-US"/>
              <a:pPr>
                <a:defRPr/>
              </a:pPr>
              <a:t>7/4/2026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AE0FE1-0C65-448C-9D63-BF03859BD5D2}"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8175" y="1571625"/>
            <a:ext cx="5502275" cy="438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2850" y="1571625"/>
            <a:ext cx="5503863" cy="438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33FBDF4-9BF8-4EF4-B613-E5308A5956F0}" type="datetimeFigureOut">
              <a:rPr lang="en-US"/>
              <a:pPr>
                <a:defRPr/>
              </a:pPr>
              <a:t>7/4/2026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CCF5D98-168B-4AE1-84DF-D086572CDCB9}"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20713" y="1487488"/>
            <a:ext cx="5478462" cy="6207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0713" y="2108200"/>
            <a:ext cx="5478462" cy="3830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99200" y="1487488"/>
            <a:ext cx="5480050" cy="6207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9200" y="2108200"/>
            <a:ext cx="5480050" cy="38306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A17A4B03-0123-483F-B1E9-3CEC6ED292A1}" type="datetimeFigureOut">
              <a:rPr lang="en-US"/>
              <a:pPr>
                <a:defRPr/>
              </a:pPr>
              <a:t>7/4/2026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029EC71-F27E-4070-B9AE-21A659DDBBC3}"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C69D773-4337-451F-A423-8CDD049CFF59}" type="datetimeFigureOut">
              <a:rPr lang="en-US"/>
              <a:pPr>
                <a:defRPr/>
              </a:pPr>
              <a:t>7/4/2026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C2E0E41-1A9E-4A4F-98C7-9766C1050711}"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C96BB44-E368-4525-AF3E-FBE7607C998A}" type="datetimeFigureOut">
              <a:rPr lang="en-US"/>
              <a:pPr>
                <a:defRPr/>
              </a:pPr>
              <a:t>7/4/2026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1398E37-0B3E-4692-8E67-C471AC21FA5C}"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0713" y="265113"/>
            <a:ext cx="4078287" cy="1125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848225" y="265113"/>
            <a:ext cx="6931025" cy="5673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0713" y="1390650"/>
            <a:ext cx="4078287" cy="45481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6895889-F294-48C0-BCD1-10709B0BC4BE}" type="datetimeFigureOut">
              <a:rPr lang="en-US"/>
              <a:pPr>
                <a:defRPr/>
              </a:pPr>
              <a:t>7/4/2026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A01DDE6-7D5A-4B41-B0DF-D3C0B02F7AE5}"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30463" y="4654550"/>
            <a:ext cx="7440612" cy="5492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30463" y="593725"/>
            <a:ext cx="7440612" cy="39893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30463" y="5203825"/>
            <a:ext cx="7440612" cy="7794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6AD79F3-BB5A-40C0-99DD-D4AE5EB64A9C}" type="datetimeFigureOut">
              <a:rPr lang="en-US"/>
              <a:pPr>
                <a:defRPr/>
              </a:pPr>
              <a:t>7/4/2026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839FFA-BB50-4D93-ADE1-DDF4BCA13AF9}"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0713" y="266700"/>
            <a:ext cx="11158537" cy="1108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38175" y="1571625"/>
            <a:ext cx="11158538" cy="43878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0713" y="6162675"/>
            <a:ext cx="2892425" cy="354013"/>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pPr>
              <a:defRPr/>
            </a:pPr>
            <a:fld id="{2C6EE13D-1781-4801-A458-F8F481DEFD92}" type="datetimeFigureOut">
              <a:rPr lang="en-US"/>
              <a:pPr>
                <a:defRPr/>
              </a:pPr>
              <a:t>7/4/2026</a:t>
            </a:fld>
            <a:endParaRPr lang="en-US"/>
          </a:p>
        </p:txBody>
      </p:sp>
      <p:sp>
        <p:nvSpPr>
          <p:cNvPr id="5" name="Footer Placeholder 4"/>
          <p:cNvSpPr>
            <a:spLocks noGrp="1"/>
          </p:cNvSpPr>
          <p:nvPr>
            <p:ph type="ftr" sz="quarter" idx="3"/>
          </p:nvPr>
        </p:nvSpPr>
        <p:spPr>
          <a:xfrm>
            <a:off x="4238625" y="6162675"/>
            <a:ext cx="3922713" cy="354013"/>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pPr>
              <a:defRPr/>
            </a:pPr>
            <a:endParaRPr lang="en-US"/>
          </a:p>
        </p:txBody>
      </p:sp>
      <p:sp>
        <p:nvSpPr>
          <p:cNvPr id="6" name="Slide Number Placeholder 5"/>
          <p:cNvSpPr>
            <a:spLocks noGrp="1"/>
          </p:cNvSpPr>
          <p:nvPr>
            <p:ph type="sldNum" sz="quarter" idx="4"/>
          </p:nvPr>
        </p:nvSpPr>
        <p:spPr>
          <a:xfrm>
            <a:off x="8886825" y="6162675"/>
            <a:ext cx="2892425" cy="354013"/>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pPr>
              <a:defRPr/>
            </a:pPr>
            <a:fld id="{2CE07380-1CC8-498D-ADB8-2258AC534CB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Franklin Gothic Medium" pitchFamily="34" charset="0"/>
          <a:cs typeface="Arial" charset="0"/>
        </a:defRPr>
      </a:lvl2pPr>
      <a:lvl3pPr algn="ctr" rtl="0" eaLnBrk="0" fontAlgn="base" hangingPunct="0">
        <a:spcBef>
          <a:spcPct val="0"/>
        </a:spcBef>
        <a:spcAft>
          <a:spcPct val="0"/>
        </a:spcAft>
        <a:defRPr sz="4400">
          <a:solidFill>
            <a:schemeClr val="bg1"/>
          </a:solidFill>
          <a:latin typeface="Franklin Gothic Medium" pitchFamily="34" charset="0"/>
          <a:cs typeface="Arial" charset="0"/>
        </a:defRPr>
      </a:lvl3pPr>
      <a:lvl4pPr algn="ctr" rtl="0" eaLnBrk="0" fontAlgn="base" hangingPunct="0">
        <a:spcBef>
          <a:spcPct val="0"/>
        </a:spcBef>
        <a:spcAft>
          <a:spcPct val="0"/>
        </a:spcAft>
        <a:defRPr sz="4400">
          <a:solidFill>
            <a:schemeClr val="bg1"/>
          </a:solidFill>
          <a:latin typeface="Franklin Gothic Medium" pitchFamily="34" charset="0"/>
          <a:cs typeface="Arial" charset="0"/>
        </a:defRPr>
      </a:lvl4pPr>
      <a:lvl5pPr algn="ctr" rtl="0" eaLnBrk="0" fontAlgn="base" hangingPunct="0">
        <a:spcBef>
          <a:spcPct val="0"/>
        </a:spcBef>
        <a:spcAft>
          <a:spcPct val="0"/>
        </a:spcAft>
        <a:defRPr sz="4400">
          <a:solidFill>
            <a:schemeClr val="bg1"/>
          </a:solidFill>
          <a:latin typeface="Franklin Gothic Medium" pitchFamily="34" charset="0"/>
          <a:cs typeface="Arial" charset="0"/>
        </a:defRPr>
      </a:lvl5pPr>
      <a:lvl6pPr marL="457200" algn="ctr" rtl="0" fontAlgn="base">
        <a:spcBef>
          <a:spcPct val="0"/>
        </a:spcBef>
        <a:spcAft>
          <a:spcPct val="0"/>
        </a:spcAft>
        <a:defRPr sz="4400">
          <a:solidFill>
            <a:schemeClr val="bg1"/>
          </a:solidFill>
          <a:latin typeface="Franklin Gothic Medium" pitchFamily="34" charset="0"/>
          <a:cs typeface="Arial" charset="0"/>
        </a:defRPr>
      </a:lvl6pPr>
      <a:lvl7pPr marL="914400" algn="ctr" rtl="0" fontAlgn="base">
        <a:spcBef>
          <a:spcPct val="0"/>
        </a:spcBef>
        <a:spcAft>
          <a:spcPct val="0"/>
        </a:spcAft>
        <a:defRPr sz="4400">
          <a:solidFill>
            <a:schemeClr val="bg1"/>
          </a:solidFill>
          <a:latin typeface="Franklin Gothic Medium" pitchFamily="34" charset="0"/>
          <a:cs typeface="Arial" charset="0"/>
        </a:defRPr>
      </a:lvl7pPr>
      <a:lvl8pPr marL="1371600" algn="ctr" rtl="0" fontAlgn="base">
        <a:spcBef>
          <a:spcPct val="0"/>
        </a:spcBef>
        <a:spcAft>
          <a:spcPct val="0"/>
        </a:spcAft>
        <a:defRPr sz="4400">
          <a:solidFill>
            <a:schemeClr val="bg1"/>
          </a:solidFill>
          <a:latin typeface="Franklin Gothic Medium" pitchFamily="34" charset="0"/>
          <a:cs typeface="Arial" charset="0"/>
        </a:defRPr>
      </a:lvl8pPr>
      <a:lvl9pPr marL="1828800" algn="ctr" rtl="0" fontAlgn="base">
        <a:spcBef>
          <a:spcPct val="0"/>
        </a:spcBef>
        <a:spcAft>
          <a:spcPct val="0"/>
        </a:spcAft>
        <a:defRPr sz="4400">
          <a:solidFill>
            <a:schemeClr val="bg1"/>
          </a:solidFill>
          <a:latin typeface="Franklin Gothic Medium" pitchFamily="34" charset="0"/>
          <a:cs typeface="Arial" charset="0"/>
        </a:defRPr>
      </a:lvl9pPr>
    </p:titleStyle>
    <p:bodyStyle>
      <a:lvl1pPr marL="342900" indent="-342900" algn="l" rtl="0" eaLnBrk="0" fontAlgn="base" hangingPunct="0">
        <a:spcBef>
          <a:spcPct val="20000"/>
        </a:spcBef>
        <a:spcAft>
          <a:spcPct val="0"/>
        </a:spcAft>
        <a:buFont typeface="Arial" charset="0"/>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bg1"/>
          </a:solidFill>
          <a:latin typeface="+mn-lt"/>
          <a:cs typeface="+mn-cs"/>
        </a:defRPr>
      </a:lvl2pPr>
      <a:lvl3pPr marL="1143000" indent="-228600" algn="l" rtl="0" eaLnBrk="0" fontAlgn="base" hangingPunct="0">
        <a:spcBef>
          <a:spcPct val="20000"/>
        </a:spcBef>
        <a:spcAft>
          <a:spcPct val="0"/>
        </a:spcAft>
        <a:buFont typeface="Arial" charset="0"/>
        <a:buChar char="•"/>
        <a:defRPr sz="2400">
          <a:solidFill>
            <a:schemeClr val="bg1"/>
          </a:solidFill>
          <a:latin typeface="+mn-lt"/>
          <a:cs typeface="+mn-cs"/>
        </a:defRPr>
      </a:lvl3pPr>
      <a:lvl4pPr marL="1600200" indent="-228600" algn="l" rtl="0" eaLnBrk="0" fontAlgn="base" hangingPunct="0">
        <a:spcBef>
          <a:spcPct val="20000"/>
        </a:spcBef>
        <a:spcAft>
          <a:spcPct val="0"/>
        </a:spcAft>
        <a:buFont typeface="Arial" charset="0"/>
        <a:buChar char="–"/>
        <a:defRPr sz="2000">
          <a:solidFill>
            <a:schemeClr val="bg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bg1"/>
          </a:solidFill>
          <a:latin typeface="+mn-lt"/>
          <a:cs typeface="+mn-cs"/>
        </a:defRPr>
      </a:lvl5pPr>
      <a:lvl6pPr marL="2514600" indent="-228600" algn="l" rtl="0" fontAlgn="base">
        <a:spcBef>
          <a:spcPct val="20000"/>
        </a:spcBef>
        <a:spcAft>
          <a:spcPct val="0"/>
        </a:spcAft>
        <a:buFont typeface="Arial" charset="0"/>
        <a:buChar char="»"/>
        <a:defRPr sz="2000">
          <a:solidFill>
            <a:schemeClr val="bg1"/>
          </a:solidFill>
          <a:latin typeface="+mn-lt"/>
          <a:cs typeface="+mn-cs"/>
        </a:defRPr>
      </a:lvl6pPr>
      <a:lvl7pPr marL="2971800" indent="-228600" algn="l" rtl="0" fontAlgn="base">
        <a:spcBef>
          <a:spcPct val="20000"/>
        </a:spcBef>
        <a:spcAft>
          <a:spcPct val="0"/>
        </a:spcAft>
        <a:buFont typeface="Arial" charset="0"/>
        <a:buChar char="»"/>
        <a:defRPr sz="2000">
          <a:solidFill>
            <a:schemeClr val="bg1"/>
          </a:solidFill>
          <a:latin typeface="+mn-lt"/>
          <a:cs typeface="+mn-cs"/>
        </a:defRPr>
      </a:lvl7pPr>
      <a:lvl8pPr marL="3429000" indent="-228600" algn="l" rtl="0" fontAlgn="base">
        <a:spcBef>
          <a:spcPct val="20000"/>
        </a:spcBef>
        <a:spcAft>
          <a:spcPct val="0"/>
        </a:spcAft>
        <a:buFont typeface="Arial" charset="0"/>
        <a:buChar char="»"/>
        <a:defRPr sz="2000">
          <a:solidFill>
            <a:schemeClr val="bg1"/>
          </a:solidFill>
          <a:latin typeface="+mn-lt"/>
          <a:cs typeface="+mn-cs"/>
        </a:defRPr>
      </a:lvl8pPr>
      <a:lvl9pPr marL="3886200" indent="-228600" algn="l" rtl="0" fontAlgn="base">
        <a:spcBef>
          <a:spcPct val="20000"/>
        </a:spcBef>
        <a:spcAft>
          <a:spcPct val="0"/>
        </a:spcAft>
        <a:buFont typeface="Arial" charset="0"/>
        <a:buChar char="»"/>
        <a:defRPr sz="2000">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620713" y="266700"/>
            <a:ext cx="11158537" cy="1108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315" name="Text Placeholder 2"/>
          <p:cNvSpPr>
            <a:spLocks noGrp="1"/>
          </p:cNvSpPr>
          <p:nvPr>
            <p:ph type="body" idx="1"/>
          </p:nvPr>
        </p:nvSpPr>
        <p:spPr bwMode="auto">
          <a:xfrm>
            <a:off x="638175" y="1571625"/>
            <a:ext cx="11158538" cy="43878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0713" y="6162675"/>
            <a:ext cx="2892425" cy="354013"/>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pPr>
              <a:defRPr/>
            </a:pPr>
            <a:fld id="{93DFFF92-3C77-4870-8354-19F23756A973}" type="datetimeFigureOut">
              <a:rPr lang="en-US"/>
              <a:pPr>
                <a:defRPr/>
              </a:pPr>
              <a:t>7/4/2026</a:t>
            </a:fld>
            <a:endParaRPr lang="en-US"/>
          </a:p>
        </p:txBody>
      </p:sp>
      <p:sp>
        <p:nvSpPr>
          <p:cNvPr id="5" name="Footer Placeholder 4"/>
          <p:cNvSpPr>
            <a:spLocks noGrp="1"/>
          </p:cNvSpPr>
          <p:nvPr>
            <p:ph type="ftr" sz="quarter" idx="3"/>
          </p:nvPr>
        </p:nvSpPr>
        <p:spPr>
          <a:xfrm>
            <a:off x="4238625" y="6162675"/>
            <a:ext cx="3922713" cy="354013"/>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pPr>
              <a:defRPr/>
            </a:pPr>
            <a:endParaRPr lang="en-US"/>
          </a:p>
        </p:txBody>
      </p:sp>
      <p:sp>
        <p:nvSpPr>
          <p:cNvPr id="6" name="Slide Number Placeholder 5"/>
          <p:cNvSpPr>
            <a:spLocks noGrp="1"/>
          </p:cNvSpPr>
          <p:nvPr>
            <p:ph type="sldNum" sz="quarter" idx="4"/>
          </p:nvPr>
        </p:nvSpPr>
        <p:spPr>
          <a:xfrm>
            <a:off x="8886825" y="6162675"/>
            <a:ext cx="2892425" cy="354013"/>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pPr>
              <a:defRPr/>
            </a:pPr>
            <a:fld id="{0D63E4EE-E73E-45C3-89FF-9E30E2A1F095}" type="slidenum">
              <a:rPr lang="en-US" altLang="en-US"/>
              <a:pPr>
                <a:defRPr/>
              </a:pPr>
              <a:t>‹#›</a:t>
            </a:fld>
            <a:endParaRPr lang="en-US" altLang="en-US"/>
          </a:p>
        </p:txBody>
      </p:sp>
      <p:pic>
        <p:nvPicPr>
          <p:cNvPr id="13319" name="Picture 7" descr="Rotary_invTRANS2"/>
          <p:cNvPicPr>
            <a:picLocks noChangeAspect="1" noChangeArrowheads="1"/>
          </p:cNvPicPr>
          <p:nvPr userDrawn="1"/>
        </p:nvPicPr>
        <p:blipFill>
          <a:blip r:embed="rId14"/>
          <a:srcRect/>
          <a:stretch>
            <a:fillRect/>
          </a:stretch>
        </p:blipFill>
        <p:spPr bwMode="auto">
          <a:xfrm>
            <a:off x="312738" y="5807075"/>
            <a:ext cx="1763712" cy="6413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Franklin Gothic Medium" pitchFamily="34" charset="0"/>
          <a:cs typeface="Arial" charset="0"/>
        </a:defRPr>
      </a:lvl2pPr>
      <a:lvl3pPr algn="ctr" rtl="0" eaLnBrk="0" fontAlgn="base" hangingPunct="0">
        <a:spcBef>
          <a:spcPct val="0"/>
        </a:spcBef>
        <a:spcAft>
          <a:spcPct val="0"/>
        </a:spcAft>
        <a:defRPr sz="4400">
          <a:solidFill>
            <a:schemeClr val="bg1"/>
          </a:solidFill>
          <a:latin typeface="Franklin Gothic Medium" pitchFamily="34" charset="0"/>
          <a:cs typeface="Arial" charset="0"/>
        </a:defRPr>
      </a:lvl3pPr>
      <a:lvl4pPr algn="ctr" rtl="0" eaLnBrk="0" fontAlgn="base" hangingPunct="0">
        <a:spcBef>
          <a:spcPct val="0"/>
        </a:spcBef>
        <a:spcAft>
          <a:spcPct val="0"/>
        </a:spcAft>
        <a:defRPr sz="4400">
          <a:solidFill>
            <a:schemeClr val="bg1"/>
          </a:solidFill>
          <a:latin typeface="Franklin Gothic Medium" pitchFamily="34" charset="0"/>
          <a:cs typeface="Arial" charset="0"/>
        </a:defRPr>
      </a:lvl4pPr>
      <a:lvl5pPr algn="ctr" rtl="0" eaLnBrk="0" fontAlgn="base" hangingPunct="0">
        <a:spcBef>
          <a:spcPct val="0"/>
        </a:spcBef>
        <a:spcAft>
          <a:spcPct val="0"/>
        </a:spcAft>
        <a:defRPr sz="4400">
          <a:solidFill>
            <a:schemeClr val="bg1"/>
          </a:solidFill>
          <a:latin typeface="Franklin Gothic Medium" pitchFamily="34" charset="0"/>
          <a:cs typeface="Arial" charset="0"/>
        </a:defRPr>
      </a:lvl5pPr>
      <a:lvl6pPr marL="457200" algn="ctr" rtl="0" fontAlgn="base">
        <a:spcBef>
          <a:spcPct val="0"/>
        </a:spcBef>
        <a:spcAft>
          <a:spcPct val="0"/>
        </a:spcAft>
        <a:defRPr sz="4400">
          <a:solidFill>
            <a:schemeClr val="bg1"/>
          </a:solidFill>
          <a:latin typeface="Franklin Gothic Medium" pitchFamily="34" charset="0"/>
          <a:cs typeface="Arial" charset="0"/>
        </a:defRPr>
      </a:lvl6pPr>
      <a:lvl7pPr marL="914400" algn="ctr" rtl="0" fontAlgn="base">
        <a:spcBef>
          <a:spcPct val="0"/>
        </a:spcBef>
        <a:spcAft>
          <a:spcPct val="0"/>
        </a:spcAft>
        <a:defRPr sz="4400">
          <a:solidFill>
            <a:schemeClr val="bg1"/>
          </a:solidFill>
          <a:latin typeface="Franklin Gothic Medium" pitchFamily="34" charset="0"/>
          <a:cs typeface="Arial" charset="0"/>
        </a:defRPr>
      </a:lvl7pPr>
      <a:lvl8pPr marL="1371600" algn="ctr" rtl="0" fontAlgn="base">
        <a:spcBef>
          <a:spcPct val="0"/>
        </a:spcBef>
        <a:spcAft>
          <a:spcPct val="0"/>
        </a:spcAft>
        <a:defRPr sz="4400">
          <a:solidFill>
            <a:schemeClr val="bg1"/>
          </a:solidFill>
          <a:latin typeface="Franklin Gothic Medium" pitchFamily="34" charset="0"/>
          <a:cs typeface="Arial" charset="0"/>
        </a:defRPr>
      </a:lvl8pPr>
      <a:lvl9pPr marL="1828800" algn="ctr" rtl="0" fontAlgn="base">
        <a:spcBef>
          <a:spcPct val="0"/>
        </a:spcBef>
        <a:spcAft>
          <a:spcPct val="0"/>
        </a:spcAft>
        <a:defRPr sz="4400">
          <a:solidFill>
            <a:schemeClr val="bg1"/>
          </a:solidFill>
          <a:latin typeface="Franklin Gothic Medium" pitchFamily="34" charset="0"/>
          <a:cs typeface="Arial" charset="0"/>
        </a:defRPr>
      </a:lvl9pPr>
    </p:titleStyle>
    <p:bodyStyle>
      <a:lvl1pPr marL="342900" indent="-342900" algn="l" rtl="0" eaLnBrk="0" fontAlgn="base" hangingPunct="0">
        <a:spcBef>
          <a:spcPct val="20000"/>
        </a:spcBef>
        <a:spcAft>
          <a:spcPct val="0"/>
        </a:spcAft>
        <a:buFont typeface="Arial" charset="0"/>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bg1"/>
          </a:solidFill>
          <a:latin typeface="+mn-lt"/>
          <a:cs typeface="+mn-cs"/>
        </a:defRPr>
      </a:lvl2pPr>
      <a:lvl3pPr marL="1143000" indent="-228600" algn="l" rtl="0" eaLnBrk="0" fontAlgn="base" hangingPunct="0">
        <a:spcBef>
          <a:spcPct val="20000"/>
        </a:spcBef>
        <a:spcAft>
          <a:spcPct val="0"/>
        </a:spcAft>
        <a:buFont typeface="Arial" charset="0"/>
        <a:buChar char="•"/>
        <a:defRPr sz="2400">
          <a:solidFill>
            <a:schemeClr val="bg1"/>
          </a:solidFill>
          <a:latin typeface="+mn-lt"/>
          <a:cs typeface="+mn-cs"/>
        </a:defRPr>
      </a:lvl3pPr>
      <a:lvl4pPr marL="1600200" indent="-228600" algn="l" rtl="0" eaLnBrk="0" fontAlgn="base" hangingPunct="0">
        <a:spcBef>
          <a:spcPct val="20000"/>
        </a:spcBef>
        <a:spcAft>
          <a:spcPct val="0"/>
        </a:spcAft>
        <a:buFont typeface="Arial" charset="0"/>
        <a:buChar char="–"/>
        <a:defRPr sz="2000">
          <a:solidFill>
            <a:schemeClr val="bg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bg1"/>
          </a:solidFill>
          <a:latin typeface="+mn-lt"/>
          <a:cs typeface="+mn-cs"/>
        </a:defRPr>
      </a:lvl5pPr>
      <a:lvl6pPr marL="2514600" indent="-228600" algn="l" rtl="0" fontAlgn="base">
        <a:spcBef>
          <a:spcPct val="20000"/>
        </a:spcBef>
        <a:spcAft>
          <a:spcPct val="0"/>
        </a:spcAft>
        <a:buFont typeface="Arial" charset="0"/>
        <a:buChar char="»"/>
        <a:defRPr sz="2000">
          <a:solidFill>
            <a:schemeClr val="bg1"/>
          </a:solidFill>
          <a:latin typeface="+mn-lt"/>
          <a:cs typeface="+mn-cs"/>
        </a:defRPr>
      </a:lvl6pPr>
      <a:lvl7pPr marL="2971800" indent="-228600" algn="l" rtl="0" fontAlgn="base">
        <a:spcBef>
          <a:spcPct val="20000"/>
        </a:spcBef>
        <a:spcAft>
          <a:spcPct val="0"/>
        </a:spcAft>
        <a:buFont typeface="Arial" charset="0"/>
        <a:buChar char="»"/>
        <a:defRPr sz="2000">
          <a:solidFill>
            <a:schemeClr val="bg1"/>
          </a:solidFill>
          <a:latin typeface="+mn-lt"/>
          <a:cs typeface="+mn-cs"/>
        </a:defRPr>
      </a:lvl7pPr>
      <a:lvl8pPr marL="3429000" indent="-228600" algn="l" rtl="0" fontAlgn="base">
        <a:spcBef>
          <a:spcPct val="20000"/>
        </a:spcBef>
        <a:spcAft>
          <a:spcPct val="0"/>
        </a:spcAft>
        <a:buFont typeface="Arial" charset="0"/>
        <a:buChar char="»"/>
        <a:defRPr sz="2000">
          <a:solidFill>
            <a:schemeClr val="bg1"/>
          </a:solidFill>
          <a:latin typeface="+mn-lt"/>
          <a:cs typeface="+mn-cs"/>
        </a:defRPr>
      </a:lvl8pPr>
      <a:lvl9pPr marL="3886200" indent="-228600" algn="l" rtl="0" fontAlgn="base">
        <a:spcBef>
          <a:spcPct val="20000"/>
        </a:spcBef>
        <a:spcAft>
          <a:spcPct val="0"/>
        </a:spcAft>
        <a:buFont typeface="Arial" charset="0"/>
        <a:buChar char="»"/>
        <a:defRPr sz="2000">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gif"/><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mailto:data@rotary.org" TargetMode="External"/><Relationship Id="rId1" Type="http://schemas.openxmlformats.org/officeDocument/2006/relationships/slideLayout" Target="../slideLayouts/slideLayout6.xml"/><Relationship Id="rId4" Type="http://schemas.openxmlformats.org/officeDocument/2006/relationships/image" Target="../media/image6.gif"/></Relationships>
</file>

<file path=ppt/slides/_rels/slide12.xml.rels><?xml version="1.0" encoding="UTF-8" standalone="yes"?>
<Relationships xmlns="http://schemas.openxmlformats.org/package/2006/relationships"><Relationship Id="rId8" Type="http://schemas.openxmlformats.org/officeDocument/2006/relationships/hyperlink" Target="https://my.rotary.org/donate" TargetMode="External"/><Relationship Id="rId3" Type="http://schemas.openxmlformats.org/officeDocument/2006/relationships/image" Target="../media/image26.jfif"/><Relationship Id="rId7"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6.gif"/><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3" Type="http://schemas.openxmlformats.org/officeDocument/2006/relationships/hyperlink" Target="https://rotary5450.or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coloradorotary.org/"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5.jpg"/><Relationship Id="rId5" Type="http://schemas.openxmlformats.org/officeDocument/2006/relationships/image" Target="../media/image34.jpeg"/><Relationship Id="rId4" Type="http://schemas.openxmlformats.org/officeDocument/2006/relationships/image" Target="../media/image33.jp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https://rotary5450.org/bulletins/2026/" TargetMode="Externa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zone2627.org/experthub/" TargetMode="External"/><Relationship Id="rId7" Type="http://schemas.openxmlformats.org/officeDocument/2006/relationships/hyperlink" Target="http://www.5450rotary.org/"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hyperlink" Target="https://zone2627.org/resources/" TargetMode="External"/><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43.jpg"/></Relationships>
</file>

<file path=ppt/slides/_rels/slide18.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6.gif"/><Relationship Id="rId7" Type="http://schemas.openxmlformats.org/officeDocument/2006/relationships/image" Target="../media/image47.jp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6.jpg"/><Relationship Id="rId11" Type="http://schemas.openxmlformats.org/officeDocument/2006/relationships/image" Target="../media/image51.jpg"/><Relationship Id="rId5" Type="http://schemas.openxmlformats.org/officeDocument/2006/relationships/image" Target="../media/image45.jpg"/><Relationship Id="rId10" Type="http://schemas.openxmlformats.org/officeDocument/2006/relationships/image" Target="../media/image50.jpg"/><Relationship Id="rId4" Type="http://schemas.openxmlformats.org/officeDocument/2006/relationships/image" Target="../media/image44.jpeg"/><Relationship Id="rId9" Type="http://schemas.openxmlformats.org/officeDocument/2006/relationships/image" Target="../media/image49.jpg"/></Relationships>
</file>

<file path=ppt/slides/_rels/slide19.xml.rels><?xml version="1.0" encoding="UTF-8" standalone="yes"?>
<Relationships xmlns="http://schemas.openxmlformats.org/package/2006/relationships"><Relationship Id="rId3" Type="http://schemas.openxmlformats.org/officeDocument/2006/relationships/image" Target="../media/image52.jpg"/><Relationship Id="rId7" Type="http://schemas.openxmlformats.org/officeDocument/2006/relationships/image" Target="../media/image6.gi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3.jpg"/><Relationship Id="rId5" Type="http://schemas.openxmlformats.org/officeDocument/2006/relationships/image" Target="../media/image54.jpg"/><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8" Type="http://schemas.openxmlformats.org/officeDocument/2006/relationships/image" Target="../media/image59.jpeg"/><Relationship Id="rId13" Type="http://schemas.openxmlformats.org/officeDocument/2006/relationships/image" Target="../media/image64.jpeg"/><Relationship Id="rId3" Type="http://schemas.openxmlformats.org/officeDocument/2006/relationships/image" Target="../media/image6.gif"/><Relationship Id="rId7" Type="http://schemas.openxmlformats.org/officeDocument/2006/relationships/image" Target="../media/image58.jpeg"/><Relationship Id="rId12" Type="http://schemas.openxmlformats.org/officeDocument/2006/relationships/image" Target="../media/image63.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7.jpeg"/><Relationship Id="rId11" Type="http://schemas.openxmlformats.org/officeDocument/2006/relationships/image" Target="../media/image62.jpeg"/><Relationship Id="rId5" Type="http://schemas.openxmlformats.org/officeDocument/2006/relationships/image" Target="../media/image56.jpeg"/><Relationship Id="rId10" Type="http://schemas.openxmlformats.org/officeDocument/2006/relationships/image" Target="../media/image61.jpeg"/><Relationship Id="rId4" Type="http://schemas.openxmlformats.org/officeDocument/2006/relationships/image" Target="../media/image55.jpeg"/><Relationship Id="rId9" Type="http://schemas.openxmlformats.org/officeDocument/2006/relationships/image" Target="../media/image60.jpeg"/></Relationships>
</file>

<file path=ppt/slides/_rels/slide21.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22.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gif"/><Relationship Id="rId4" Type="http://schemas.openxmlformats.org/officeDocument/2006/relationships/image" Target="../media/image67.jpeg"/></Relationships>
</file>

<file path=ppt/slides/_rels/slide2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9.jpg"/><Relationship Id="rId4" Type="http://schemas.openxmlformats.org/officeDocument/2006/relationships/image" Target="../media/image68.jpg"/></Relationships>
</file>

<file path=ppt/slides/_rels/slide2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70.jpg"/></Relationships>
</file>

<file path=ppt/slides/_rels/slide2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1.jpeg"/><Relationship Id="rId7" Type="http://schemas.openxmlformats.org/officeDocument/2006/relationships/diagramColors" Target="../diagrams/colors1.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6.gif"/></Relationships>
</file>

<file path=ppt/slides/_rels/slide2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gif"/><Relationship Id="rId4" Type="http://schemas.openxmlformats.org/officeDocument/2006/relationships/image" Target="../media/image73.jpeg"/></Relationships>
</file>

<file path=ppt/slides/_rels/slide28.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5.jpeg"/><Relationship Id="rId7" Type="http://schemas.openxmlformats.org/officeDocument/2006/relationships/image" Target="../media/image78.jfif"/><Relationship Id="rId2" Type="http://schemas.openxmlformats.org/officeDocument/2006/relationships/image" Target="../media/image74.jpg"/><Relationship Id="rId1" Type="http://schemas.openxmlformats.org/officeDocument/2006/relationships/slideLayout" Target="../slideLayouts/slideLayout2.xml"/><Relationship Id="rId6" Type="http://schemas.openxmlformats.org/officeDocument/2006/relationships/image" Target="../media/image66.jpg"/><Relationship Id="rId5" Type="http://schemas.openxmlformats.org/officeDocument/2006/relationships/image" Target="../media/image77.jpg"/><Relationship Id="rId10" Type="http://schemas.openxmlformats.org/officeDocument/2006/relationships/image" Target="../media/image81.jpeg"/><Relationship Id="rId4" Type="http://schemas.openxmlformats.org/officeDocument/2006/relationships/image" Target="../media/image76.png"/><Relationship Id="rId9" Type="http://schemas.openxmlformats.org/officeDocument/2006/relationships/image" Target="../media/image80.jpeg"/></Relationships>
</file>

<file path=ppt/slides/_rels/slide2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6.gif"/></Relationships>
</file>

<file path=ppt/slides/_rels/slide3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g"/><Relationship Id="rId7" Type="http://schemas.openxmlformats.org/officeDocument/2006/relationships/image" Target="../media/image15.jfi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gif"/><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3" Type="http://schemas.openxmlformats.org/officeDocument/2006/relationships/hyperlink" Target="https://www.rotary.org/en/news-features" TargetMode="External"/><Relationship Id="rId2" Type="http://schemas.openxmlformats.org/officeDocument/2006/relationships/image" Target="../media/image6.gif"/><Relationship Id="rId1" Type="http://schemas.openxmlformats.org/officeDocument/2006/relationships/slideLayout" Target="../slideLayouts/slideLayout6.xml"/><Relationship Id="rId6" Type="http://schemas.openxmlformats.org/officeDocument/2006/relationships/hyperlink" Target="https://www.rotary.org/en/rotary-magazine" TargetMode="External"/><Relationship Id="rId5" Type="http://schemas.openxmlformats.org/officeDocument/2006/relationships/image" Target="../media/image20.jp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gif"/><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CAD665-4F28-4838-87FF-66BF213A2189}"/>
              </a:ext>
            </a:extLst>
          </p:cNvPr>
          <p:cNvSpPr txBox="1"/>
          <p:nvPr/>
        </p:nvSpPr>
        <p:spPr>
          <a:xfrm>
            <a:off x="3568908" y="405445"/>
            <a:ext cx="5262140" cy="1754326"/>
          </a:xfrm>
          <a:prstGeom prst="rect">
            <a:avLst/>
          </a:prstGeom>
          <a:noFill/>
        </p:spPr>
        <p:txBody>
          <a:bodyPr wrap="square" rtlCol="0">
            <a:spAutoFit/>
          </a:bodyPr>
          <a:lstStyle/>
          <a:p>
            <a:r>
              <a:rPr lang="en-US" sz="3600" b="1" dirty="0">
                <a:solidFill>
                  <a:schemeClr val="bg1"/>
                </a:solidFill>
              </a:rPr>
              <a:t>What is Rotary about?</a:t>
            </a:r>
          </a:p>
          <a:p>
            <a:r>
              <a:rPr lang="en-US" sz="3600" dirty="0">
                <a:solidFill>
                  <a:schemeClr val="bg1"/>
                </a:solidFill>
                <a:latin typeface="Aptos Black" panose="020B0004020202020204" pitchFamily="34" charset="0"/>
              </a:rPr>
              <a:t>“Service Above Self”</a:t>
            </a:r>
          </a:p>
          <a:p>
            <a:endParaRPr lang="en-US" sz="3600" b="1" dirty="0">
              <a:solidFill>
                <a:schemeClr val="bg1"/>
              </a:solidFill>
            </a:endParaRPr>
          </a:p>
        </p:txBody>
      </p:sp>
      <p:pic>
        <p:nvPicPr>
          <p:cNvPr id="8" name="Picture 7" descr="A picture containing text, person&#10;&#10;Description automatically generated">
            <a:extLst>
              <a:ext uri="{FF2B5EF4-FFF2-40B4-BE49-F238E27FC236}">
                <a16:creationId xmlns:a16="http://schemas.microsoft.com/office/drawing/2014/main" id="{2E478B96-5C20-4A6D-98F4-3FCE657E786A}"/>
              </a:ext>
            </a:extLst>
          </p:cNvPr>
          <p:cNvPicPr>
            <a:picLocks noChangeAspect="1"/>
          </p:cNvPicPr>
          <p:nvPr/>
        </p:nvPicPr>
        <p:blipFill rotWithShape="1">
          <a:blip r:embed="rId3">
            <a:extLst>
              <a:ext uri="{28A0092B-C50C-407E-A947-70E740481C1C}">
                <a14:useLocalDpi xmlns:a14="http://schemas.microsoft.com/office/drawing/2010/main" val="0"/>
              </a:ext>
            </a:extLst>
          </a:blip>
          <a:srcRect l="27541" t="14709" r="13143" b="4802"/>
          <a:stretch/>
        </p:blipFill>
        <p:spPr>
          <a:xfrm>
            <a:off x="8250812" y="1788648"/>
            <a:ext cx="3716003" cy="2837382"/>
          </a:xfrm>
          <a:prstGeom prst="rect">
            <a:avLst/>
          </a:prstGeom>
        </p:spPr>
      </p:pic>
      <p:pic>
        <p:nvPicPr>
          <p:cNvPr id="14" name="Picture 13" descr="A picture containing person, outdoor&#10;&#10;Description automatically generated">
            <a:extLst>
              <a:ext uri="{FF2B5EF4-FFF2-40B4-BE49-F238E27FC236}">
                <a16:creationId xmlns:a16="http://schemas.microsoft.com/office/drawing/2014/main" id="{FE043E23-3AF5-4A01-AA61-5FA6ECD909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708" y="1788648"/>
            <a:ext cx="4014952" cy="2840365"/>
          </a:xfrm>
          <a:prstGeom prst="rect">
            <a:avLst/>
          </a:prstGeom>
        </p:spPr>
      </p:pic>
      <p:sp>
        <p:nvSpPr>
          <p:cNvPr id="19" name="TextBox 18">
            <a:extLst>
              <a:ext uri="{FF2B5EF4-FFF2-40B4-BE49-F238E27FC236}">
                <a16:creationId xmlns:a16="http://schemas.microsoft.com/office/drawing/2014/main" id="{77565BAC-1206-43DE-9B3E-2CCF1A781571}"/>
              </a:ext>
            </a:extLst>
          </p:cNvPr>
          <p:cNvSpPr txBox="1"/>
          <p:nvPr/>
        </p:nvSpPr>
        <p:spPr>
          <a:xfrm>
            <a:off x="1849122" y="4757258"/>
            <a:ext cx="8701713" cy="954107"/>
          </a:xfrm>
          <a:prstGeom prst="rect">
            <a:avLst/>
          </a:prstGeom>
          <a:noFill/>
        </p:spPr>
        <p:txBody>
          <a:bodyPr wrap="square" rtlCol="0">
            <a:spAutoFit/>
          </a:bodyPr>
          <a:lstStyle/>
          <a:p>
            <a:pPr algn="ctr"/>
            <a:r>
              <a:rPr lang="en-US" sz="2800" dirty="0">
                <a:solidFill>
                  <a:schemeClr val="bg1"/>
                </a:solidFill>
              </a:rPr>
              <a:t>1.2 million Rotarians – 35,000 Clubs – 200 Countries</a:t>
            </a:r>
          </a:p>
          <a:p>
            <a:pPr algn="ctr"/>
            <a:r>
              <a:rPr lang="en-US" sz="2800" dirty="0">
                <a:solidFill>
                  <a:schemeClr val="bg1"/>
                </a:solidFill>
              </a:rPr>
              <a:t>Plus clubs for teenagers and young adults</a:t>
            </a:r>
          </a:p>
        </p:txBody>
      </p:sp>
      <p:pic>
        <p:nvPicPr>
          <p:cNvPr id="21" name="Picture 20" descr="A group of men smiling&#10;&#10;Description automatically generated with low confidence">
            <a:extLst>
              <a:ext uri="{FF2B5EF4-FFF2-40B4-BE49-F238E27FC236}">
                <a16:creationId xmlns:a16="http://schemas.microsoft.com/office/drawing/2014/main" id="{A38948FF-0B80-49C8-8CF8-03C15EF739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3660" y="1774416"/>
            <a:ext cx="3787152" cy="2840364"/>
          </a:xfrm>
          <a:prstGeom prst="rect">
            <a:avLst/>
          </a:prstGeom>
        </p:spPr>
      </p:pic>
      <p:pic>
        <p:nvPicPr>
          <p:cNvPr id="9" name="Picture 8" descr="Logo&#10;&#10;Description automatically generated">
            <a:extLst>
              <a:ext uri="{FF2B5EF4-FFF2-40B4-BE49-F238E27FC236}">
                <a16:creationId xmlns:a16="http://schemas.microsoft.com/office/drawing/2014/main" id="{E6D6F7DC-5BBA-4351-B0FB-9511465A23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Tree>
    <p:extLst>
      <p:ext uri="{BB962C8B-B14F-4D97-AF65-F5344CB8AC3E}">
        <p14:creationId xmlns:p14="http://schemas.microsoft.com/office/powerpoint/2010/main" val="308328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ADF1-DC38-48D1-92D1-F4742B4A6329}"/>
              </a:ext>
            </a:extLst>
          </p:cNvPr>
          <p:cNvSpPr txBox="1"/>
          <p:nvPr/>
        </p:nvSpPr>
        <p:spPr>
          <a:xfrm>
            <a:off x="1110500" y="372051"/>
            <a:ext cx="4529959" cy="584775"/>
          </a:xfrm>
          <a:prstGeom prst="rect">
            <a:avLst/>
          </a:prstGeom>
          <a:noFill/>
        </p:spPr>
        <p:txBody>
          <a:bodyPr wrap="square" rtlCol="0">
            <a:spAutoFit/>
          </a:bodyPr>
          <a:lstStyle/>
          <a:p>
            <a:r>
              <a:rPr lang="en-US" sz="3200">
                <a:solidFill>
                  <a:schemeClr val="accent3"/>
                </a:solidFill>
              </a:rPr>
              <a:t>Seven Areas Of Focus</a:t>
            </a:r>
            <a:endParaRPr lang="en-US" sz="3200" dirty="0">
              <a:solidFill>
                <a:schemeClr val="accent3"/>
              </a:solidFill>
            </a:endParaRPr>
          </a:p>
        </p:txBody>
      </p:sp>
      <p:pic>
        <p:nvPicPr>
          <p:cNvPr id="1028" name="Picture 4" descr="Seven areas of policy action in the Framework for a National Strategy... | Download Scientific ...">
            <a:extLst>
              <a:ext uri="{FF2B5EF4-FFF2-40B4-BE49-F238E27FC236}">
                <a16:creationId xmlns:a16="http://schemas.microsoft.com/office/drawing/2014/main" id="{26E387D3-93FD-C45F-8D2A-09A43F8F41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06" y="1079937"/>
            <a:ext cx="4822780" cy="46091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mmunity Service Project: Frame Learning">
            <a:extLst>
              <a:ext uri="{FF2B5EF4-FFF2-40B4-BE49-F238E27FC236}">
                <a16:creationId xmlns:a16="http://schemas.microsoft.com/office/drawing/2014/main" id="{A5111595-8825-B75B-5C3F-0E98FA545A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5325" y="2270214"/>
            <a:ext cx="4564869" cy="34188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77B805DC-48B6-8D8C-6C74-6DE445C612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
        <p:nvSpPr>
          <p:cNvPr id="6" name="TextBox 5">
            <a:extLst>
              <a:ext uri="{FF2B5EF4-FFF2-40B4-BE49-F238E27FC236}">
                <a16:creationId xmlns:a16="http://schemas.microsoft.com/office/drawing/2014/main" id="{00F13B84-BAB6-7AF9-6DEE-E7776FF42022}"/>
              </a:ext>
            </a:extLst>
          </p:cNvPr>
          <p:cNvSpPr txBox="1"/>
          <p:nvPr/>
        </p:nvSpPr>
        <p:spPr>
          <a:xfrm>
            <a:off x="6045325" y="956826"/>
            <a:ext cx="4564869" cy="1302921"/>
          </a:xfrm>
          <a:prstGeom prst="rect">
            <a:avLst/>
          </a:prstGeom>
          <a:noFill/>
        </p:spPr>
        <p:txBody>
          <a:bodyPr wrap="square">
            <a:spAutoFit/>
          </a:bodyPr>
          <a:lstStyle/>
          <a:p>
            <a:pPr algn="ctr">
              <a:spcBef>
                <a:spcPts val="1575"/>
              </a:spcBef>
              <a:spcAft>
                <a:spcPts val="788"/>
              </a:spcAft>
              <a:buNone/>
            </a:pPr>
            <a:r>
              <a:rPr lang="en-US" b="0" i="0" dirty="0">
                <a:solidFill>
                  <a:srgbClr val="051D43"/>
                </a:solidFill>
                <a:effectLst/>
                <a:latin typeface="Open Sans" panose="020B0606030504020204" pitchFamily="34" charset="0"/>
              </a:rPr>
              <a:t>These areas reflect critical humanitarian issues and needs that Rotarians are addressing worldwide.</a:t>
            </a:r>
          </a:p>
          <a:p>
            <a:pPr algn="l"/>
            <a:r>
              <a:rPr lang="en-US" b="0" i="0" dirty="0">
                <a:solidFill>
                  <a:srgbClr val="333333"/>
                </a:solidFill>
                <a:effectLst/>
                <a:latin typeface="Open Sans" panose="020B0606030504020204" pitchFamily="34" charset="0"/>
              </a:rPr>
              <a:t> </a:t>
            </a:r>
          </a:p>
        </p:txBody>
      </p:sp>
    </p:spTree>
    <p:extLst>
      <p:ext uri="{BB962C8B-B14F-4D97-AF65-F5344CB8AC3E}">
        <p14:creationId xmlns:p14="http://schemas.microsoft.com/office/powerpoint/2010/main" val="3004980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C0CEA-9517-FF78-5AAB-EC19DCF7EEBA}"/>
              </a:ext>
            </a:extLst>
          </p:cNvPr>
          <p:cNvSpPr>
            <a:spLocks noGrp="1"/>
          </p:cNvSpPr>
          <p:nvPr>
            <p:ph type="title"/>
          </p:nvPr>
        </p:nvSpPr>
        <p:spPr>
          <a:xfrm>
            <a:off x="620713" y="266700"/>
            <a:ext cx="6387059" cy="1108075"/>
          </a:xfrm>
        </p:spPr>
        <p:txBody>
          <a:bodyPr/>
          <a:lstStyle/>
          <a:p>
            <a:r>
              <a:rPr lang="en-US" dirty="0"/>
              <a:t>Go further, learn more..</a:t>
            </a:r>
          </a:p>
        </p:txBody>
      </p:sp>
      <p:sp>
        <p:nvSpPr>
          <p:cNvPr id="3" name="TextBox 2">
            <a:extLst>
              <a:ext uri="{FF2B5EF4-FFF2-40B4-BE49-F238E27FC236}">
                <a16:creationId xmlns:a16="http://schemas.microsoft.com/office/drawing/2014/main" id="{2B60A0B3-5E09-B741-FCAE-6F0AFD05043E}"/>
              </a:ext>
            </a:extLst>
          </p:cNvPr>
          <p:cNvSpPr txBox="1"/>
          <p:nvPr/>
        </p:nvSpPr>
        <p:spPr>
          <a:xfrm>
            <a:off x="6771772" y="690661"/>
            <a:ext cx="5075853" cy="4924425"/>
          </a:xfrm>
          <a:prstGeom prst="rect">
            <a:avLst/>
          </a:prstGeom>
          <a:noFill/>
        </p:spPr>
        <p:txBody>
          <a:bodyPr wrap="square" rtlCol="0">
            <a:spAutoFit/>
          </a:bodyPr>
          <a:lstStyle/>
          <a:p>
            <a:r>
              <a:rPr lang="en-US" sz="2400" b="1" dirty="0">
                <a:solidFill>
                  <a:schemeClr val="bg1"/>
                </a:solidFill>
              </a:rPr>
              <a:t>with MyRotary.org account: </a:t>
            </a:r>
          </a:p>
          <a:p>
            <a:endParaRPr lang="en-US" sz="2400" b="0" i="0" dirty="0">
              <a:effectLst/>
              <a:latin typeface="DDG_ProximaNova"/>
            </a:endParaRPr>
          </a:p>
          <a:p>
            <a:r>
              <a:rPr lang="en-US" sz="2400" b="1" i="0" u="sng" dirty="0">
                <a:effectLst/>
                <a:latin typeface="DDG_ProximaNova"/>
              </a:rPr>
              <a:t>Sign in or register </a:t>
            </a:r>
            <a:r>
              <a:rPr lang="en-US" sz="2400" b="0" i="0" dirty="0">
                <a:effectLst/>
                <a:latin typeface="DDG_ProximaNova"/>
              </a:rPr>
              <a:t>to </a:t>
            </a:r>
            <a:r>
              <a:rPr lang="en-US" sz="2400" b="1" i="0" dirty="0">
                <a:effectLst/>
                <a:latin typeface="DDG_ProximaNova"/>
              </a:rPr>
              <a:t>access</a:t>
            </a:r>
            <a:r>
              <a:rPr lang="en-US" sz="2400" b="0" i="0" dirty="0">
                <a:effectLst/>
                <a:latin typeface="DDG_ProximaNova"/>
              </a:rPr>
              <a:t> your </a:t>
            </a:r>
          </a:p>
          <a:p>
            <a:r>
              <a:rPr lang="en-US" sz="2400" b="1" i="0" dirty="0">
                <a:effectLst/>
                <a:latin typeface="DDG_ProximaNova"/>
              </a:rPr>
              <a:t>My</a:t>
            </a:r>
            <a:r>
              <a:rPr lang="en-US" sz="2400" b="0" i="0" dirty="0">
                <a:effectLst/>
                <a:latin typeface="DDG_ProximaNova"/>
              </a:rPr>
              <a:t> </a:t>
            </a:r>
            <a:r>
              <a:rPr lang="en-US" sz="2400" b="1" i="0" dirty="0">
                <a:effectLst/>
                <a:latin typeface="DDG_ProximaNova"/>
              </a:rPr>
              <a:t>Rotary</a:t>
            </a:r>
            <a:r>
              <a:rPr lang="en-US" sz="2400" b="0" i="0" dirty="0">
                <a:effectLst/>
                <a:latin typeface="DDG_ProximaNova"/>
              </a:rPr>
              <a:t> portal</a:t>
            </a:r>
          </a:p>
          <a:p>
            <a:r>
              <a:rPr lang="en-US" sz="2400" b="0" i="0" dirty="0">
                <a:effectLst/>
                <a:latin typeface="DDG_ProximaNova"/>
              </a:rPr>
              <a:t>where you can find resources, reports, learning materials, and more for your club and role</a:t>
            </a:r>
          </a:p>
          <a:p>
            <a:r>
              <a:rPr lang="en-US" dirty="0"/>
              <a:t>email </a:t>
            </a:r>
            <a:r>
              <a:rPr lang="en-US" dirty="0">
                <a:hlinkClick r:id="rId2"/>
              </a:rPr>
              <a:t>data@rotary.org</a:t>
            </a:r>
            <a:r>
              <a:rPr lang="en-US" dirty="0"/>
              <a:t> for your Rotary ID or any questions about your account. </a:t>
            </a:r>
          </a:p>
          <a:p>
            <a:r>
              <a:rPr lang="en-US" dirty="0"/>
              <a:t>Call Rotary.org Support at 866-976-8279</a:t>
            </a:r>
          </a:p>
          <a:p>
            <a:endParaRPr lang="en-US" sz="2400" dirty="0"/>
          </a:p>
          <a:p>
            <a:r>
              <a:rPr lang="en-US" sz="2400" b="1" dirty="0">
                <a:solidFill>
                  <a:srgbClr val="FFBE10"/>
                </a:solidFill>
              </a:rPr>
              <a:t>Go to Learn.Rotary.org </a:t>
            </a:r>
          </a:p>
          <a:p>
            <a:r>
              <a:rPr lang="en-US" sz="2000" dirty="0"/>
              <a:t>Begin by searching on Rotary Basics</a:t>
            </a:r>
            <a:endParaRPr lang="en-US" sz="2400" dirty="0"/>
          </a:p>
          <a:p>
            <a:endParaRPr lang="en-US" sz="2400" b="0" i="0" dirty="0">
              <a:effectLst/>
              <a:latin typeface="DDG_ProximaNova"/>
            </a:endParaRPr>
          </a:p>
        </p:txBody>
      </p:sp>
      <p:pic>
        <p:nvPicPr>
          <p:cNvPr id="4098" name="Picture 2" descr="Check Out Rotary's Learning Center | District 5340">
            <a:extLst>
              <a:ext uri="{FF2B5EF4-FFF2-40B4-BE49-F238E27FC236}">
                <a16:creationId xmlns:a16="http://schemas.microsoft.com/office/drawing/2014/main" id="{1C8FCCB3-C792-27C7-D4FC-F8ACFD818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019" y="1474076"/>
            <a:ext cx="5403011" cy="40807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10;&#10;Description automatically generated">
            <a:extLst>
              <a:ext uri="{FF2B5EF4-FFF2-40B4-BE49-F238E27FC236}">
                <a16:creationId xmlns:a16="http://schemas.microsoft.com/office/drawing/2014/main" id="{FD16C1E4-A51E-3B23-D87C-42918EAFA9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Tree>
    <p:extLst>
      <p:ext uri="{BB962C8B-B14F-4D97-AF65-F5344CB8AC3E}">
        <p14:creationId xmlns:p14="http://schemas.microsoft.com/office/powerpoint/2010/main" val="1100345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 outdoor, person&#10;&#10;Description automatically generated">
            <a:extLst>
              <a:ext uri="{FF2B5EF4-FFF2-40B4-BE49-F238E27FC236}">
                <a16:creationId xmlns:a16="http://schemas.microsoft.com/office/drawing/2014/main" id="{5D9BE42F-6610-4996-AB05-107F4926B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416" y="753343"/>
            <a:ext cx="4105167" cy="2902162"/>
          </a:xfrm>
          <a:prstGeom prst="rect">
            <a:avLst/>
          </a:prstGeom>
        </p:spPr>
      </p:pic>
      <p:pic>
        <p:nvPicPr>
          <p:cNvPr id="13" name="Picture 12" descr="Medium shot of kids looking at a paper&#10;&#10;Description automatically generated with medium confidence">
            <a:extLst>
              <a:ext uri="{FF2B5EF4-FFF2-40B4-BE49-F238E27FC236}">
                <a16:creationId xmlns:a16="http://schemas.microsoft.com/office/drawing/2014/main" id="{A579BD0B-CC00-4A75-83B6-7D705A83CB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3876" y="3655505"/>
            <a:ext cx="3914775" cy="2609850"/>
          </a:xfrm>
          <a:prstGeom prst="rect">
            <a:avLst/>
          </a:prstGeom>
        </p:spPr>
      </p:pic>
      <p:sp>
        <p:nvSpPr>
          <p:cNvPr id="16" name="TextBox 15">
            <a:extLst>
              <a:ext uri="{FF2B5EF4-FFF2-40B4-BE49-F238E27FC236}">
                <a16:creationId xmlns:a16="http://schemas.microsoft.com/office/drawing/2014/main" id="{7696ADE8-7C2B-4BB4-8B15-DA836D66E60F}"/>
              </a:ext>
            </a:extLst>
          </p:cNvPr>
          <p:cNvSpPr txBox="1"/>
          <p:nvPr/>
        </p:nvSpPr>
        <p:spPr>
          <a:xfrm>
            <a:off x="251126" y="149637"/>
            <a:ext cx="11226171" cy="523220"/>
          </a:xfrm>
          <a:prstGeom prst="rect">
            <a:avLst/>
          </a:prstGeom>
          <a:noFill/>
        </p:spPr>
        <p:txBody>
          <a:bodyPr wrap="square" rtlCol="0">
            <a:spAutoFit/>
          </a:bodyPr>
          <a:lstStyle/>
          <a:p>
            <a:pPr algn="ctr"/>
            <a:r>
              <a:rPr lang="en-US" sz="2800" dirty="0">
                <a:solidFill>
                  <a:schemeClr val="bg1"/>
                </a:solidFill>
              </a:rPr>
              <a:t>The Rotary Foundation: $4 billion spent on life-changing projects</a:t>
            </a:r>
          </a:p>
        </p:txBody>
      </p:sp>
      <p:pic>
        <p:nvPicPr>
          <p:cNvPr id="8" name="Picture 7" descr="Logo&#10;&#10;Description automatically generated">
            <a:extLst>
              <a:ext uri="{FF2B5EF4-FFF2-40B4-BE49-F238E27FC236}">
                <a16:creationId xmlns:a16="http://schemas.microsoft.com/office/drawing/2014/main" id="{E6D6F7DC-5BBA-4351-B0FB-9511465A23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pic>
        <p:nvPicPr>
          <p:cNvPr id="2" name="Picture 1">
            <a:extLst>
              <a:ext uri="{FF2B5EF4-FFF2-40B4-BE49-F238E27FC236}">
                <a16:creationId xmlns:a16="http://schemas.microsoft.com/office/drawing/2014/main" id="{C7026FD7-2429-4D9E-E668-4D1D5DF0F2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52663" y="1152992"/>
            <a:ext cx="1468212" cy="1978553"/>
          </a:xfrm>
          <a:prstGeom prst="rect">
            <a:avLst/>
          </a:prstGeom>
        </p:spPr>
      </p:pic>
      <p:pic>
        <p:nvPicPr>
          <p:cNvPr id="3" name="Picture 2">
            <a:extLst>
              <a:ext uri="{FF2B5EF4-FFF2-40B4-BE49-F238E27FC236}">
                <a16:creationId xmlns:a16="http://schemas.microsoft.com/office/drawing/2014/main" id="{683565D5-DABA-96E1-CBF4-D04BBF7DF2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0380" y="3444746"/>
            <a:ext cx="4268263" cy="2815713"/>
          </a:xfrm>
          <a:prstGeom prst="rect">
            <a:avLst/>
          </a:prstGeom>
          <a:ln w="28575">
            <a:solidFill>
              <a:schemeClr val="bg1"/>
            </a:solidFill>
          </a:ln>
        </p:spPr>
      </p:pic>
      <p:sp>
        <p:nvSpPr>
          <p:cNvPr id="4" name="TextBox 3">
            <a:extLst>
              <a:ext uri="{FF2B5EF4-FFF2-40B4-BE49-F238E27FC236}">
                <a16:creationId xmlns:a16="http://schemas.microsoft.com/office/drawing/2014/main" id="{4A28125A-FC24-94CB-5284-50B9D53F183A}"/>
              </a:ext>
            </a:extLst>
          </p:cNvPr>
          <p:cNvSpPr txBox="1"/>
          <p:nvPr/>
        </p:nvSpPr>
        <p:spPr>
          <a:xfrm>
            <a:off x="9164511" y="1252059"/>
            <a:ext cx="2462750" cy="1569660"/>
          </a:xfrm>
          <a:prstGeom prst="rect">
            <a:avLst/>
          </a:prstGeom>
          <a:noFill/>
        </p:spPr>
        <p:txBody>
          <a:bodyPr wrap="square" rtlCol="0">
            <a:spAutoFit/>
          </a:bodyPr>
          <a:lstStyle/>
          <a:p>
            <a:pPr algn="ctr"/>
            <a:r>
              <a:rPr lang="en-US" sz="2400" dirty="0">
                <a:solidFill>
                  <a:srgbClr val="FFBE10"/>
                </a:solidFill>
              </a:rPr>
              <a:t>99.9% Reduction Of Cases Worldwide</a:t>
            </a:r>
          </a:p>
        </p:txBody>
      </p:sp>
      <p:sp>
        <p:nvSpPr>
          <p:cNvPr id="6" name="TextBox 5">
            <a:extLst>
              <a:ext uri="{FF2B5EF4-FFF2-40B4-BE49-F238E27FC236}">
                <a16:creationId xmlns:a16="http://schemas.microsoft.com/office/drawing/2014/main" id="{8797B441-48B4-3546-23FB-ACC4EA9BA9AB}"/>
              </a:ext>
            </a:extLst>
          </p:cNvPr>
          <p:cNvSpPr txBox="1"/>
          <p:nvPr/>
        </p:nvSpPr>
        <p:spPr>
          <a:xfrm>
            <a:off x="4771583" y="988107"/>
            <a:ext cx="3040773" cy="2308324"/>
          </a:xfrm>
          <a:prstGeom prst="rect">
            <a:avLst/>
          </a:prstGeom>
          <a:noFill/>
        </p:spPr>
        <p:txBody>
          <a:bodyPr wrap="square">
            <a:spAutoFit/>
          </a:bodyPr>
          <a:lstStyle/>
          <a:p>
            <a:pPr algn="ctr">
              <a:buNone/>
            </a:pPr>
            <a:r>
              <a:rPr lang="en-US" b="0" i="0" dirty="0">
                <a:solidFill>
                  <a:srgbClr val="FFBE10"/>
                </a:solidFill>
                <a:effectLst/>
                <a:latin typeface="Arial Rounded MT Bold" panose="020F0704030504030204" pitchFamily="34" charset="0"/>
              </a:rPr>
              <a:t>When you give to The Rotary Foundation, you fuel our service projects - those that eradicate polio, promote peace, and improve developing communities.</a:t>
            </a:r>
          </a:p>
          <a:p>
            <a:pPr algn="ctr"/>
            <a:r>
              <a:rPr lang="en-US" b="1" i="0" u="none" strike="noStrike" cap="all" dirty="0">
                <a:solidFill>
                  <a:srgbClr val="FFBE10"/>
                </a:solidFill>
                <a:effectLst/>
                <a:latin typeface="Arial Rounded MT Bold" panose="020F0704030504030204" pitchFamily="34" charset="0"/>
                <a:hlinkClick r:id="rId8">
                  <a:extLst>
                    <a:ext uri="{A12FA001-AC4F-418D-AE19-62706E023703}">
                      <ahyp:hlinkClr xmlns:ahyp="http://schemas.microsoft.com/office/drawing/2018/hyperlinkcolor" val="tx"/>
                    </a:ext>
                  </a:extLst>
                </a:hlinkClick>
              </a:rPr>
              <a:t>DONATE</a:t>
            </a:r>
            <a:endParaRPr lang="en-US" b="0" i="0" dirty="0">
              <a:solidFill>
                <a:srgbClr val="FFBE10"/>
              </a:solidFill>
              <a:effectLst/>
              <a:latin typeface="Arial Rounded MT Bold" panose="020F0704030504030204" pitchFamily="34" charset="0"/>
            </a:endParaRPr>
          </a:p>
        </p:txBody>
      </p:sp>
    </p:spTree>
    <p:extLst>
      <p:ext uri="{BB962C8B-B14F-4D97-AF65-F5344CB8AC3E}">
        <p14:creationId xmlns:p14="http://schemas.microsoft.com/office/powerpoint/2010/main" val="1551196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9BAC305-0E2E-D063-4F42-49A77B5C442D}"/>
              </a:ext>
            </a:extLst>
          </p:cNvPr>
          <p:cNvSpPr/>
          <p:nvPr/>
        </p:nvSpPr>
        <p:spPr>
          <a:xfrm>
            <a:off x="2310880" y="4278268"/>
            <a:ext cx="4761040" cy="1446550"/>
          </a:xfrm>
          <a:prstGeom prst="rect">
            <a:avLst/>
          </a:prstGeom>
          <a:noFill/>
        </p:spPr>
        <p:txBody>
          <a:bodyPr wrap="square" lIns="91440" tIns="45720" rIns="91440" bIns="45720">
            <a:spAutoFit/>
          </a:bodyPr>
          <a:lstStyle/>
          <a:p>
            <a:pPr algn="ctr"/>
            <a:r>
              <a:rPr lang="en-US" sz="2000" b="1" cap="none" spc="0" dirty="0">
                <a:ln w="12700">
                  <a:solidFill>
                    <a:schemeClr val="accent1"/>
                  </a:solidFill>
                  <a:prstDash val="solid"/>
                </a:ln>
                <a:solidFill>
                  <a:srgbClr val="FFBE10"/>
                </a:solidFill>
                <a:effectLst>
                  <a:outerShdw dist="38100" dir="2640000" algn="bl" rotWithShape="0">
                    <a:schemeClr val="accent1"/>
                  </a:outerShdw>
                </a:effectLst>
              </a:rPr>
              <a:t>Stay up to date with events, news, recordings, resources, and club listings on our District Website</a:t>
            </a:r>
          </a:p>
          <a:p>
            <a:pPr algn="ctr"/>
            <a:r>
              <a:rPr lang="en-US" sz="2800" b="1" dirty="0">
                <a:ln w="12700">
                  <a:solidFill>
                    <a:schemeClr val="accent1"/>
                  </a:solidFill>
                  <a:prstDash val="solid"/>
                </a:ln>
                <a:solidFill>
                  <a:srgbClr val="FFBE10"/>
                </a:solidFill>
                <a:effectLst>
                  <a:outerShdw dist="38100" dir="2640000" algn="bl" rotWithShape="0">
                    <a:schemeClr val="accent1"/>
                  </a:outerShdw>
                </a:effectLst>
                <a:hlinkClick r:id="rId3"/>
              </a:rPr>
              <a:t>https://rotary5450.org</a:t>
            </a:r>
            <a:endParaRPr lang="en-US" sz="2800" b="1" cap="none" spc="0" dirty="0">
              <a:ln w="12700">
                <a:solidFill>
                  <a:schemeClr val="accent1"/>
                </a:solidFill>
                <a:prstDash val="solid"/>
              </a:ln>
              <a:solidFill>
                <a:srgbClr val="FFBE10"/>
              </a:solidFill>
              <a:effectLst>
                <a:outerShdw dist="38100" dir="2640000" algn="bl" rotWithShape="0">
                  <a:schemeClr val="accent1"/>
                </a:outerShdw>
              </a:effectLst>
            </a:endParaRPr>
          </a:p>
        </p:txBody>
      </p:sp>
      <p:pic>
        <p:nvPicPr>
          <p:cNvPr id="4" name="Picture 3" descr="A qr code on a white background&#10;&#10;AI-generated content may be incorrect.">
            <a:extLst>
              <a:ext uri="{FF2B5EF4-FFF2-40B4-BE49-F238E27FC236}">
                <a16:creationId xmlns:a16="http://schemas.microsoft.com/office/drawing/2014/main" id="{D5E23CE0-0F91-B10B-52DD-124365633E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9723" y="4046362"/>
            <a:ext cx="1382153" cy="1382153"/>
          </a:xfrm>
          <a:prstGeom prst="rect">
            <a:avLst/>
          </a:prstGeom>
        </p:spPr>
      </p:pic>
      <p:pic>
        <p:nvPicPr>
          <p:cNvPr id="8" name="Picture 7" descr="A logo with a gear and text&#10;&#10;AI-generated content may be incorrect.">
            <a:extLst>
              <a:ext uri="{FF2B5EF4-FFF2-40B4-BE49-F238E27FC236}">
                <a16:creationId xmlns:a16="http://schemas.microsoft.com/office/drawing/2014/main" id="{C5268891-BB3B-C090-4B9D-37B9B1A85E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3273" y="251488"/>
            <a:ext cx="3341605" cy="1319749"/>
          </a:xfrm>
          <a:prstGeom prst="rect">
            <a:avLst/>
          </a:prstGeom>
        </p:spPr>
      </p:pic>
      <p:sp>
        <p:nvSpPr>
          <p:cNvPr id="3" name="TextBox 2">
            <a:extLst>
              <a:ext uri="{FF2B5EF4-FFF2-40B4-BE49-F238E27FC236}">
                <a16:creationId xmlns:a16="http://schemas.microsoft.com/office/drawing/2014/main" id="{AA214A3C-2EF3-0002-11F5-2EBC9C8F2916}"/>
              </a:ext>
            </a:extLst>
          </p:cNvPr>
          <p:cNvSpPr txBox="1"/>
          <p:nvPr/>
        </p:nvSpPr>
        <p:spPr>
          <a:xfrm>
            <a:off x="1982531" y="1815510"/>
            <a:ext cx="7996247" cy="2677656"/>
          </a:xfrm>
          <a:prstGeom prst="rect">
            <a:avLst/>
          </a:prstGeom>
          <a:noFill/>
        </p:spPr>
        <p:txBody>
          <a:bodyPr wrap="square" rtlCol="0">
            <a:spAutoFit/>
          </a:bodyPr>
          <a:lstStyle/>
          <a:p>
            <a:r>
              <a:rPr lang="en-US" sz="2400" i="0" dirty="0">
                <a:solidFill>
                  <a:schemeClr val="bg1"/>
                </a:solidFill>
                <a:effectLst/>
                <a:latin typeface="Arial" panose="020B0604020202020204" pitchFamily="34" charset="0"/>
                <a:cs typeface="Arial" panose="020B0604020202020204" pitchFamily="34" charset="0"/>
              </a:rPr>
              <a:t>Colorado Rotary focuses on many causes and projects being completed in our district!  </a:t>
            </a:r>
          </a:p>
          <a:p>
            <a:endParaRPr lang="en-US" sz="2400" dirty="0">
              <a:solidFill>
                <a:schemeClr val="bg1"/>
              </a:solidFill>
              <a:latin typeface="Arial" panose="020B0604020202020204" pitchFamily="34" charset="0"/>
              <a:cs typeface="Arial" panose="020B0604020202020204" pitchFamily="34" charset="0"/>
            </a:endParaRPr>
          </a:p>
          <a:p>
            <a:r>
              <a:rPr lang="en-US" sz="2400" dirty="0">
                <a:solidFill>
                  <a:schemeClr val="bg1"/>
                </a:solidFill>
                <a:latin typeface="Arial" panose="020B0604020202020204" pitchFamily="34" charset="0"/>
                <a:cs typeface="Arial" panose="020B0604020202020204" pitchFamily="34" charset="0"/>
              </a:rPr>
              <a:t>To name a few:</a:t>
            </a:r>
            <a:r>
              <a:rPr lang="en-US" sz="2400" i="0" dirty="0">
                <a:solidFill>
                  <a:schemeClr val="bg1"/>
                </a:solidFill>
                <a:effectLst/>
                <a:latin typeface="Arial" panose="020B0604020202020204" pitchFamily="34" charset="0"/>
                <a:cs typeface="Arial" panose="020B0604020202020204" pitchFamily="34" charset="0"/>
              </a:rPr>
              <a:t> EPIC </a:t>
            </a:r>
            <a:r>
              <a:rPr lang="en-US" sz="2400" dirty="0">
                <a:solidFill>
                  <a:schemeClr val="bg1"/>
                </a:solidFill>
                <a:latin typeface="Arial" panose="020B0604020202020204" pitchFamily="34" charset="0"/>
                <a:cs typeface="Arial" panose="020B0604020202020204" pitchFamily="34" charset="0"/>
              </a:rPr>
              <a:t>Day of Service, </a:t>
            </a:r>
            <a:r>
              <a:rPr lang="en-US" sz="2400" i="0" dirty="0">
                <a:solidFill>
                  <a:schemeClr val="bg1"/>
                </a:solidFill>
                <a:effectLst/>
                <a:latin typeface="Arial" panose="020B0604020202020204" pitchFamily="34" charset="0"/>
                <a:cs typeface="Arial" panose="020B0604020202020204" pitchFamily="34" charset="0"/>
              </a:rPr>
              <a:t>Wildfire Ready, Youth Leadership camps, WASH - </a:t>
            </a:r>
            <a:r>
              <a:rPr lang="en-US" sz="2400" i="0" u="sng" dirty="0">
                <a:solidFill>
                  <a:schemeClr val="bg1"/>
                </a:solidFill>
                <a:effectLst/>
                <a:latin typeface="Arial" panose="020B0604020202020204" pitchFamily="34" charset="0"/>
                <a:cs typeface="Arial" panose="020B0604020202020204" pitchFamily="34" charset="0"/>
              </a:rPr>
              <a:t>Wa</a:t>
            </a:r>
            <a:r>
              <a:rPr lang="en-US" sz="2400" i="0" dirty="0">
                <a:solidFill>
                  <a:schemeClr val="bg1"/>
                </a:solidFill>
                <a:effectLst/>
                <a:latin typeface="Arial" panose="020B0604020202020204" pitchFamily="34" charset="0"/>
                <a:cs typeface="Arial" panose="020B0604020202020204" pitchFamily="34" charset="0"/>
              </a:rPr>
              <a:t>ter, </a:t>
            </a:r>
            <a:r>
              <a:rPr lang="en-US" sz="2400" i="0" u="sng" dirty="0">
                <a:solidFill>
                  <a:schemeClr val="bg1"/>
                </a:solidFill>
                <a:effectLst/>
                <a:latin typeface="Arial" panose="020B0604020202020204" pitchFamily="34" charset="0"/>
                <a:cs typeface="Arial" panose="020B0604020202020204" pitchFamily="34" charset="0"/>
              </a:rPr>
              <a:t>S</a:t>
            </a:r>
            <a:r>
              <a:rPr lang="en-US" sz="2400" i="0" dirty="0">
                <a:solidFill>
                  <a:schemeClr val="bg1"/>
                </a:solidFill>
                <a:effectLst/>
                <a:latin typeface="Arial" panose="020B0604020202020204" pitchFamily="34" charset="0"/>
                <a:cs typeface="Arial" panose="020B0604020202020204" pitchFamily="34" charset="0"/>
              </a:rPr>
              <a:t>anitation, and </a:t>
            </a:r>
            <a:r>
              <a:rPr lang="en-US" sz="2400" i="0" u="sng" dirty="0">
                <a:solidFill>
                  <a:schemeClr val="bg1"/>
                </a:solidFill>
                <a:effectLst/>
                <a:latin typeface="Arial" panose="020B0604020202020204" pitchFamily="34" charset="0"/>
                <a:cs typeface="Arial" panose="020B0604020202020204" pitchFamily="34" charset="0"/>
              </a:rPr>
              <a:t>H</a:t>
            </a:r>
            <a:r>
              <a:rPr lang="en-US" sz="2400" i="0" dirty="0">
                <a:solidFill>
                  <a:schemeClr val="bg1"/>
                </a:solidFill>
                <a:effectLst/>
                <a:latin typeface="Arial" panose="020B0604020202020204" pitchFamily="34" charset="0"/>
                <a:cs typeface="Arial" panose="020B0604020202020204" pitchFamily="34" charset="0"/>
              </a:rPr>
              <a:t>ygiene, Pediatric Mental Health. </a:t>
            </a:r>
            <a:endParaRPr lang="en-US" sz="1000" dirty="0">
              <a:solidFill>
                <a:schemeClr val="bg1"/>
              </a:solidFill>
            </a:endParaRPr>
          </a:p>
          <a:p>
            <a:endParaRPr lang="en-US" sz="2400" dirty="0">
              <a:solidFill>
                <a:schemeClr val="bg1"/>
              </a:solidFill>
              <a:latin typeface="Arial Black" panose="020B0A04020102020204" pitchFamily="34" charset="0"/>
            </a:endParaRPr>
          </a:p>
        </p:txBody>
      </p:sp>
      <p:sp>
        <p:nvSpPr>
          <p:cNvPr id="5" name="TextBox 4">
            <a:extLst>
              <a:ext uri="{FF2B5EF4-FFF2-40B4-BE49-F238E27FC236}">
                <a16:creationId xmlns:a16="http://schemas.microsoft.com/office/drawing/2014/main" id="{BD67B4DD-2D11-A866-2CE0-5BD9C6F3B8A1}"/>
              </a:ext>
            </a:extLst>
          </p:cNvPr>
          <p:cNvSpPr txBox="1"/>
          <p:nvPr/>
        </p:nvSpPr>
        <p:spPr>
          <a:xfrm>
            <a:off x="7400269" y="5463207"/>
            <a:ext cx="2877203" cy="646331"/>
          </a:xfrm>
          <a:prstGeom prst="rect">
            <a:avLst/>
          </a:prstGeom>
          <a:noFill/>
        </p:spPr>
        <p:txBody>
          <a:bodyPr wrap="square" rtlCol="0">
            <a:spAutoFit/>
          </a:bodyPr>
          <a:lstStyle/>
          <a:p>
            <a:r>
              <a:rPr lang="en-US" dirty="0">
                <a:solidFill>
                  <a:schemeClr val="bg1"/>
                </a:solidFill>
              </a:rPr>
              <a:t>External introduction to:  </a:t>
            </a:r>
            <a:r>
              <a:rPr lang="en-US" dirty="0">
                <a:solidFill>
                  <a:schemeClr val="bg1"/>
                </a:solidFill>
                <a:hlinkClick r:id="rId6"/>
              </a:rPr>
              <a:t>www.coloradorotary.org</a:t>
            </a:r>
            <a:endParaRPr lang="en-US" dirty="0">
              <a:solidFill>
                <a:schemeClr val="bg1"/>
              </a:solidFill>
            </a:endParaRPr>
          </a:p>
        </p:txBody>
      </p:sp>
    </p:spTree>
    <p:extLst>
      <p:ext uri="{BB962C8B-B14F-4D97-AF65-F5344CB8AC3E}">
        <p14:creationId xmlns:p14="http://schemas.microsoft.com/office/powerpoint/2010/main" val="1690449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14240A-525A-4D16-A70C-184FD113FB58}"/>
              </a:ext>
            </a:extLst>
          </p:cNvPr>
          <p:cNvSpPr txBox="1"/>
          <p:nvPr/>
        </p:nvSpPr>
        <p:spPr>
          <a:xfrm>
            <a:off x="560485" y="226022"/>
            <a:ext cx="7975562" cy="1877437"/>
          </a:xfrm>
          <a:prstGeom prst="rect">
            <a:avLst/>
          </a:prstGeom>
          <a:noFill/>
        </p:spPr>
        <p:txBody>
          <a:bodyPr wrap="square" rtlCol="0">
            <a:spAutoFit/>
          </a:bodyPr>
          <a:lstStyle/>
          <a:p>
            <a:r>
              <a:rPr lang="en-US" sz="4400" b="1" dirty="0">
                <a:solidFill>
                  <a:srgbClr val="FFBE10"/>
                </a:solidFill>
              </a:rPr>
              <a:t>Rotary District 5450 </a:t>
            </a:r>
          </a:p>
          <a:p>
            <a:pPr algn="l" fontAlgn="base"/>
            <a:r>
              <a:rPr lang="en-US" sz="2400" b="0" i="0" dirty="0">
                <a:solidFill>
                  <a:srgbClr val="FFFFFF"/>
                </a:solidFill>
                <a:effectLst/>
                <a:latin typeface="Work Sans" panose="020F0502020204030204" pitchFamily="2" charset="0"/>
              </a:rPr>
              <a:t>Encompasses Members from Castle Rock to Northern Colorado to the Eastern Plains to Summit County in the Mountains</a:t>
            </a:r>
            <a:endParaRPr lang="en-US" sz="2400" b="1" dirty="0">
              <a:solidFill>
                <a:schemeClr val="bg1"/>
              </a:solidFill>
            </a:endParaRPr>
          </a:p>
        </p:txBody>
      </p:sp>
      <p:pic>
        <p:nvPicPr>
          <p:cNvPr id="6" name="Picture 5" descr="A person riding a horse in a rodeo&#10;&#10;AI-generated content may be incorrect.">
            <a:extLst>
              <a:ext uri="{FF2B5EF4-FFF2-40B4-BE49-F238E27FC236}">
                <a16:creationId xmlns:a16="http://schemas.microsoft.com/office/drawing/2014/main" id="{C621EAFA-9C1A-2D91-3B73-B2E0CCBBF0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2573" y="2128523"/>
            <a:ext cx="2838131" cy="2838131"/>
          </a:xfrm>
          <a:prstGeom prst="rect">
            <a:avLst/>
          </a:prstGeom>
        </p:spPr>
      </p:pic>
      <p:pic>
        <p:nvPicPr>
          <p:cNvPr id="9" name="Picture 8" descr="A group of people sitting on grass&#10;&#10;AI-generated content may be incorrect.">
            <a:extLst>
              <a:ext uri="{FF2B5EF4-FFF2-40B4-BE49-F238E27FC236}">
                <a16:creationId xmlns:a16="http://schemas.microsoft.com/office/drawing/2014/main" id="{12C6B80D-F280-E675-6E44-93A3389427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0704" y="2740169"/>
            <a:ext cx="2838131" cy="2838131"/>
          </a:xfrm>
          <a:prstGeom prst="rect">
            <a:avLst/>
          </a:prstGeom>
        </p:spPr>
      </p:pic>
      <p:pic>
        <p:nvPicPr>
          <p:cNvPr id="24" name="Picture 23" descr="A group of people standing outside a building&#10;&#10;AI-generated content may be incorrect.">
            <a:extLst>
              <a:ext uri="{FF2B5EF4-FFF2-40B4-BE49-F238E27FC236}">
                <a16:creationId xmlns:a16="http://schemas.microsoft.com/office/drawing/2014/main" id="{323BFC61-BE6A-80F6-86C8-2453190F41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42014" y="2275154"/>
            <a:ext cx="3123531" cy="2613416"/>
          </a:xfrm>
          <a:prstGeom prst="rect">
            <a:avLst/>
          </a:prstGeom>
        </p:spPr>
      </p:pic>
      <p:pic>
        <p:nvPicPr>
          <p:cNvPr id="7" name="Picture 6" descr="A person standing next to a large pile of blankets&#10;&#10;AI-generated content may be incorrect.">
            <a:extLst>
              <a:ext uri="{FF2B5EF4-FFF2-40B4-BE49-F238E27FC236}">
                <a16:creationId xmlns:a16="http://schemas.microsoft.com/office/drawing/2014/main" id="{F20E4E76-0622-1C06-4168-0CEF509E1B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6751" y="2691525"/>
            <a:ext cx="2695822" cy="2695822"/>
          </a:xfrm>
          <a:prstGeom prst="rect">
            <a:avLst/>
          </a:prstGeom>
        </p:spPr>
      </p:pic>
      <p:pic>
        <p:nvPicPr>
          <p:cNvPr id="4" name="Picture 3" descr="A logo with a gear and text&#10;&#10;AI-generated content may be incorrect.">
            <a:extLst>
              <a:ext uri="{FF2B5EF4-FFF2-40B4-BE49-F238E27FC236}">
                <a16:creationId xmlns:a16="http://schemas.microsoft.com/office/drawing/2014/main" id="{B7E59D28-D6F6-34F5-2E11-B5441D47C6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8745" y="257547"/>
            <a:ext cx="2480733" cy="979752"/>
          </a:xfrm>
          <a:prstGeom prst="rect">
            <a:avLst/>
          </a:prstGeom>
        </p:spPr>
      </p:pic>
    </p:spTree>
    <p:extLst>
      <p:ext uri="{BB962C8B-B14F-4D97-AF65-F5344CB8AC3E}">
        <p14:creationId xmlns:p14="http://schemas.microsoft.com/office/powerpoint/2010/main" val="1146689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7970D-2214-7F8D-1DDE-628342976836}"/>
            </a:ext>
          </a:extLst>
        </p:cNvPr>
        <p:cNvGrpSpPr/>
        <p:nvPr/>
      </p:nvGrpSpPr>
      <p:grpSpPr>
        <a:xfrm>
          <a:off x="0" y="0"/>
          <a:ext cx="0" cy="0"/>
          <a:chOff x="0" y="0"/>
          <a:chExt cx="0" cy="0"/>
        </a:xfrm>
      </p:grpSpPr>
      <p:pic>
        <p:nvPicPr>
          <p:cNvPr id="8" name="Picture 7" descr="A logo with a gear and text&#10;&#10;AI-generated content may be incorrect.">
            <a:extLst>
              <a:ext uri="{FF2B5EF4-FFF2-40B4-BE49-F238E27FC236}">
                <a16:creationId xmlns:a16="http://schemas.microsoft.com/office/drawing/2014/main" id="{B74F1967-62DE-B3D4-F1A3-4ED37E2E4C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1147" y="313198"/>
            <a:ext cx="1836149" cy="725177"/>
          </a:xfrm>
          <a:prstGeom prst="rect">
            <a:avLst/>
          </a:prstGeom>
        </p:spPr>
      </p:pic>
      <p:pic>
        <p:nvPicPr>
          <p:cNvPr id="1026" name="Picture 2">
            <a:extLst>
              <a:ext uri="{FF2B5EF4-FFF2-40B4-BE49-F238E27FC236}">
                <a16:creationId xmlns:a16="http://schemas.microsoft.com/office/drawing/2014/main" id="{1A85EFA8-DF17-8BD4-7E14-E8314521E2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834" y="1713228"/>
            <a:ext cx="1768566" cy="21600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1332580-397E-837F-D542-D1E141A715FF}"/>
              </a:ext>
            </a:extLst>
          </p:cNvPr>
          <p:cNvSpPr txBox="1"/>
          <p:nvPr/>
        </p:nvSpPr>
        <p:spPr>
          <a:xfrm>
            <a:off x="2860794" y="2180542"/>
            <a:ext cx="4947839" cy="861774"/>
          </a:xfrm>
          <a:prstGeom prst="rect">
            <a:avLst/>
          </a:prstGeom>
          <a:noFill/>
        </p:spPr>
        <p:txBody>
          <a:bodyPr wrap="square">
            <a:spAutoFit/>
          </a:bodyPr>
          <a:lstStyle/>
          <a:p>
            <a:r>
              <a:rPr lang="en-US" sz="1600" b="0" i="0" dirty="0">
                <a:solidFill>
                  <a:schemeClr val="bg1"/>
                </a:solidFill>
                <a:effectLst/>
                <a:latin typeface="verdana" panose="020B0604030504040204" pitchFamily="34" charset="0"/>
              </a:rPr>
              <a:t>2026-2027 District Governor Nominee Cindy Chase Cindy joined Denver Cherry Creek Rotary in 2017</a:t>
            </a:r>
            <a:r>
              <a:rPr lang="en-US" b="0" i="0" dirty="0">
                <a:solidFill>
                  <a:srgbClr val="222222"/>
                </a:solidFill>
                <a:effectLst/>
                <a:latin typeface="verdana" panose="020B0604030504040204" pitchFamily="34" charset="0"/>
              </a:rPr>
              <a:t>.</a:t>
            </a:r>
            <a:endParaRPr lang="en-US" dirty="0"/>
          </a:p>
        </p:txBody>
      </p:sp>
      <p:sp>
        <p:nvSpPr>
          <p:cNvPr id="10" name="TextBox 9">
            <a:extLst>
              <a:ext uri="{FF2B5EF4-FFF2-40B4-BE49-F238E27FC236}">
                <a16:creationId xmlns:a16="http://schemas.microsoft.com/office/drawing/2014/main" id="{1D08B9C5-85D5-9273-44DA-FAE5D87F92ED}"/>
              </a:ext>
            </a:extLst>
          </p:cNvPr>
          <p:cNvSpPr txBox="1"/>
          <p:nvPr/>
        </p:nvSpPr>
        <p:spPr>
          <a:xfrm>
            <a:off x="792834" y="410662"/>
            <a:ext cx="7359964" cy="923330"/>
          </a:xfrm>
          <a:prstGeom prst="rect">
            <a:avLst/>
          </a:prstGeom>
          <a:noFill/>
        </p:spPr>
        <p:txBody>
          <a:bodyPr wrap="square">
            <a:spAutoFit/>
          </a:bodyPr>
          <a:lstStyle/>
          <a:p>
            <a:r>
              <a:rPr lang="en-US" b="0" i="0" dirty="0">
                <a:solidFill>
                  <a:srgbClr val="FFBE10"/>
                </a:solidFill>
                <a:effectLst/>
                <a:latin typeface="verdana" panose="020B0604030504040204" pitchFamily="34" charset="0"/>
              </a:rPr>
              <a:t>District governors provide leadership, motivation, and guidance to Rotary clubs. Governors act as officers of RI, fostering achievement in their district at the club level.</a:t>
            </a:r>
            <a:endParaRPr lang="en-US" dirty="0">
              <a:solidFill>
                <a:srgbClr val="FFBE10"/>
              </a:solidFill>
            </a:endParaRPr>
          </a:p>
        </p:txBody>
      </p:sp>
      <p:sp>
        <p:nvSpPr>
          <p:cNvPr id="2" name="TextBox 1">
            <a:extLst>
              <a:ext uri="{FF2B5EF4-FFF2-40B4-BE49-F238E27FC236}">
                <a16:creationId xmlns:a16="http://schemas.microsoft.com/office/drawing/2014/main" id="{940C25FB-BBE8-807E-DA31-9DEE626537D9}"/>
              </a:ext>
            </a:extLst>
          </p:cNvPr>
          <p:cNvSpPr txBox="1"/>
          <p:nvPr/>
        </p:nvSpPr>
        <p:spPr>
          <a:xfrm>
            <a:off x="3707934" y="3873261"/>
            <a:ext cx="5327009" cy="1477328"/>
          </a:xfrm>
          <a:prstGeom prst="rect">
            <a:avLst/>
          </a:prstGeom>
          <a:noFill/>
        </p:spPr>
        <p:txBody>
          <a:bodyPr wrap="square" rtlCol="0">
            <a:spAutoFit/>
          </a:bodyPr>
          <a:lstStyle/>
          <a:p>
            <a:r>
              <a:rPr lang="en-US" dirty="0">
                <a:solidFill>
                  <a:schemeClr val="bg1"/>
                </a:solidFill>
              </a:rPr>
              <a:t>Read the latest newsletter from our current District Governor to stay up to date with district messaging, events, and happenings in Rotary</a:t>
            </a:r>
          </a:p>
          <a:p>
            <a:endParaRPr lang="en-US" dirty="0"/>
          </a:p>
          <a:p>
            <a:r>
              <a:rPr lang="en-US" dirty="0">
                <a:hlinkClick r:id="rId5"/>
              </a:rPr>
              <a:t>https://rotary5450.org/bulletins/2026/</a:t>
            </a:r>
            <a:endParaRPr lang="en-US" dirty="0"/>
          </a:p>
        </p:txBody>
      </p:sp>
    </p:spTree>
    <p:extLst>
      <p:ext uri="{BB962C8B-B14F-4D97-AF65-F5344CB8AC3E}">
        <p14:creationId xmlns:p14="http://schemas.microsoft.com/office/powerpoint/2010/main" val="508772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945DB0B-CACB-0DE6-BE3B-0BCAFDC11D8E}"/>
              </a:ext>
            </a:extLst>
          </p:cNvPr>
          <p:cNvSpPr/>
          <p:nvPr/>
        </p:nvSpPr>
        <p:spPr>
          <a:xfrm>
            <a:off x="6053959" y="4482579"/>
            <a:ext cx="3599793" cy="17707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8FF8DFF-1BB5-AD70-EF4B-E6D172F97645}"/>
              </a:ext>
            </a:extLst>
          </p:cNvPr>
          <p:cNvSpPr/>
          <p:nvPr/>
        </p:nvSpPr>
        <p:spPr>
          <a:xfrm>
            <a:off x="6053959" y="2081048"/>
            <a:ext cx="5715000" cy="23672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8E7A8F-A4E1-BE1A-9C91-5FF8E52AEFCB}"/>
              </a:ext>
            </a:extLst>
          </p:cNvPr>
          <p:cNvSpPr>
            <a:spLocks noGrp="1"/>
          </p:cNvSpPr>
          <p:nvPr>
            <p:ph type="title"/>
          </p:nvPr>
        </p:nvSpPr>
        <p:spPr>
          <a:xfrm>
            <a:off x="613648" y="199641"/>
            <a:ext cx="5586333" cy="856191"/>
          </a:xfrm>
        </p:spPr>
        <p:txBody>
          <a:bodyPr vert="horz" lIns="91440" tIns="45720" rIns="91440" bIns="45720" rtlCol="0" anchor="b">
            <a:normAutofit fontScale="90000"/>
          </a:bodyPr>
          <a:lstStyle/>
          <a:p>
            <a:pPr algn="l"/>
            <a:br>
              <a:rPr lang="en-US" dirty="0"/>
            </a:br>
            <a:br>
              <a:rPr lang="en-US" dirty="0"/>
            </a:br>
            <a:r>
              <a:rPr lang="en-US" dirty="0"/>
              <a:t>Leverage Resources</a:t>
            </a:r>
            <a:endParaRPr lang="en-US"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251BD51B-CAE2-F7D6-D159-9917F3B313AC}"/>
              </a:ext>
            </a:extLst>
          </p:cNvPr>
          <p:cNvSpPr txBox="1"/>
          <p:nvPr/>
        </p:nvSpPr>
        <p:spPr>
          <a:xfrm>
            <a:off x="6318542" y="4609064"/>
            <a:ext cx="3692182" cy="1477328"/>
          </a:xfrm>
          <a:prstGeom prst="rect">
            <a:avLst/>
          </a:prstGeom>
          <a:noFill/>
        </p:spPr>
        <p:txBody>
          <a:bodyPr wrap="square">
            <a:spAutoFit/>
          </a:bodyPr>
          <a:lstStyle/>
          <a:p>
            <a:r>
              <a:rPr lang="en-US" b="1" dirty="0">
                <a:solidFill>
                  <a:schemeClr val="bg1"/>
                </a:solidFill>
              </a:rPr>
              <a:t>Expert Hub</a:t>
            </a:r>
          </a:p>
          <a:p>
            <a:r>
              <a:rPr lang="en-US" dirty="0">
                <a:solidFill>
                  <a:schemeClr val="bg1"/>
                </a:solidFill>
                <a:hlinkClick r:id="rId3"/>
              </a:rPr>
              <a:t>zone2627.org/</a:t>
            </a:r>
            <a:r>
              <a:rPr lang="en-US" dirty="0" err="1">
                <a:solidFill>
                  <a:schemeClr val="bg1"/>
                </a:solidFill>
                <a:hlinkClick r:id="rId3"/>
              </a:rPr>
              <a:t>experthub</a:t>
            </a:r>
            <a:r>
              <a:rPr lang="en-US" dirty="0">
                <a:solidFill>
                  <a:schemeClr val="bg1"/>
                </a:solidFill>
                <a:hlinkClick r:id="rId3"/>
              </a:rPr>
              <a:t>/</a:t>
            </a:r>
            <a:endParaRPr lang="en-US" dirty="0">
              <a:solidFill>
                <a:schemeClr val="bg1"/>
              </a:solidFill>
            </a:endParaRPr>
          </a:p>
          <a:p>
            <a:endParaRPr lang="en-US" dirty="0">
              <a:solidFill>
                <a:schemeClr val="bg1"/>
              </a:solidFill>
            </a:endParaRPr>
          </a:p>
          <a:p>
            <a:r>
              <a:rPr lang="en-US" b="1" dirty="0">
                <a:solidFill>
                  <a:schemeClr val="bg1"/>
                </a:solidFill>
              </a:rPr>
              <a:t>Resources</a:t>
            </a:r>
          </a:p>
          <a:p>
            <a:r>
              <a:rPr lang="en-US" dirty="0">
                <a:solidFill>
                  <a:schemeClr val="bg1"/>
                </a:solidFill>
                <a:hlinkClick r:id="rId4"/>
              </a:rPr>
              <a:t>zone2627.org/resources/</a:t>
            </a:r>
            <a:endParaRPr lang="en-US" dirty="0">
              <a:solidFill>
                <a:schemeClr val="bg1"/>
              </a:solidFill>
            </a:endParaRPr>
          </a:p>
        </p:txBody>
      </p:sp>
      <p:pic>
        <p:nvPicPr>
          <p:cNvPr id="12294" name="Picture 6" descr="What We Do - Colorado Rotary - District 5450">
            <a:extLst>
              <a:ext uri="{FF2B5EF4-FFF2-40B4-BE49-F238E27FC236}">
                <a16:creationId xmlns:a16="http://schemas.microsoft.com/office/drawing/2014/main" id="{593C5C80-DD2B-AD09-C2E3-DD6D3316A2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510" y="1813875"/>
            <a:ext cx="3961056" cy="2072451"/>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Rotary Zones 26 &amp; 27">
            <a:extLst>
              <a:ext uri="{FF2B5EF4-FFF2-40B4-BE49-F238E27FC236}">
                <a16:creationId xmlns:a16="http://schemas.microsoft.com/office/drawing/2014/main" id="{C3781E38-6F3C-2489-ABB4-B683518F98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510" y="3886326"/>
            <a:ext cx="2211284" cy="259104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4929811-D9D1-72EB-EBAD-E90DF89609F9}"/>
              </a:ext>
            </a:extLst>
          </p:cNvPr>
          <p:cNvSpPr txBox="1"/>
          <p:nvPr/>
        </p:nvSpPr>
        <p:spPr>
          <a:xfrm>
            <a:off x="6053959" y="1216621"/>
            <a:ext cx="5308854" cy="2954655"/>
          </a:xfrm>
          <a:prstGeom prst="rect">
            <a:avLst/>
          </a:prstGeom>
          <a:noFill/>
        </p:spPr>
        <p:txBody>
          <a:bodyPr wrap="square" rtlCol="0">
            <a:spAutoFit/>
          </a:bodyPr>
          <a:lstStyle/>
          <a:p>
            <a:r>
              <a:rPr lang="en-US" sz="2400" dirty="0">
                <a:hlinkClick r:id="rId7"/>
              </a:rPr>
              <a:t>www.5450rotary.org</a:t>
            </a:r>
            <a:endParaRPr lang="en-US" sz="2400" dirty="0"/>
          </a:p>
          <a:p>
            <a:r>
              <a:rPr lang="en-US" dirty="0"/>
              <a:t>News, events, training &amp; recordings</a:t>
            </a:r>
            <a:endParaRPr lang="en-US" sz="1800"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1800" b="1" dirty="0">
                <a:solidFill>
                  <a:schemeClr val="bg1"/>
                </a:solidFill>
              </a:rPr>
              <a:t>D5450 Rotary 101: </a:t>
            </a:r>
            <a:r>
              <a:rPr lang="en-US" sz="1800" dirty="0">
                <a:solidFill>
                  <a:schemeClr val="tx1"/>
                </a:solidFill>
                <a:latin typeface="Arial" panose="020B0604020202020204" pitchFamily="34" charset="0"/>
                <a:cs typeface="Arial" panose="020B0604020202020204" pitchFamily="34" charset="0"/>
              </a:rPr>
              <a:t>(District Structure, Grants, Youth Programs, and more)</a:t>
            </a:r>
          </a:p>
          <a:p>
            <a:pPr marL="285750" indent="-285750">
              <a:buFont typeface="Arial" panose="020B0604020202020204" pitchFamily="34" charset="0"/>
              <a:buChar char="•"/>
            </a:pPr>
            <a:r>
              <a:rPr lang="en-US" sz="1800" b="1" dirty="0">
                <a:solidFill>
                  <a:schemeClr val="bg1"/>
                </a:solidFill>
              </a:rPr>
              <a:t>RISE Leadership Training</a:t>
            </a:r>
            <a:r>
              <a:rPr lang="en-US" sz="1800" dirty="0">
                <a:solidFill>
                  <a:schemeClr val="bg1"/>
                </a:solidFill>
              </a:rPr>
              <a:t>: </a:t>
            </a:r>
            <a:r>
              <a:rPr lang="en-US" sz="1800" b="0" dirty="0">
                <a:solidFill>
                  <a:srgbClr val="222222"/>
                </a:solidFill>
                <a:effectLst/>
                <a:latin typeface="Arial" panose="020B0604020202020204" pitchFamily="34" charset="0"/>
                <a:cs typeface="Arial" panose="020B0604020202020204" pitchFamily="34" charset="0"/>
              </a:rPr>
              <a:t>Proven leadership concepts focused on serving others</a:t>
            </a:r>
          </a:p>
          <a:p>
            <a:pPr marL="285750" indent="-285750">
              <a:buFont typeface="Arial" panose="020B0604020202020204" pitchFamily="34" charset="0"/>
              <a:buChar char="•"/>
            </a:pPr>
            <a:r>
              <a:rPr lang="en-US" sz="1800" b="1" dirty="0">
                <a:solidFill>
                  <a:schemeClr val="bg1"/>
                </a:solidFill>
              </a:rPr>
              <a:t>Membership Huddles: </a:t>
            </a:r>
            <a:r>
              <a:rPr lang="en-US" sz="1800" b="0" i="0" dirty="0">
                <a:solidFill>
                  <a:srgbClr val="222222"/>
                </a:solidFill>
                <a:effectLst/>
                <a:latin typeface="Arial" panose="020B0604020202020204" pitchFamily="34" charset="0"/>
                <a:cs typeface="Arial" panose="020B0604020202020204" pitchFamily="34" charset="0"/>
              </a:rPr>
              <a:t>A lively gathering and opportunity to learn, share, and collaborate on membership topics.</a:t>
            </a:r>
            <a:endParaRPr lang="en-US" dirty="0"/>
          </a:p>
        </p:txBody>
      </p:sp>
      <p:sp>
        <p:nvSpPr>
          <p:cNvPr id="16" name="Rectangle 15">
            <a:extLst>
              <a:ext uri="{FF2B5EF4-FFF2-40B4-BE49-F238E27FC236}">
                <a16:creationId xmlns:a16="http://schemas.microsoft.com/office/drawing/2014/main" id="{7B3DD107-FBFE-78D8-A442-A57879167D89}"/>
              </a:ext>
            </a:extLst>
          </p:cNvPr>
          <p:cNvSpPr/>
          <p:nvPr/>
        </p:nvSpPr>
        <p:spPr>
          <a:xfrm rot="16200000">
            <a:off x="4161360" y="2388436"/>
            <a:ext cx="2569935"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District</a:t>
            </a:r>
          </a:p>
        </p:txBody>
      </p:sp>
      <p:sp>
        <p:nvSpPr>
          <p:cNvPr id="17" name="Rectangle 16">
            <a:extLst>
              <a:ext uri="{FF2B5EF4-FFF2-40B4-BE49-F238E27FC236}">
                <a16:creationId xmlns:a16="http://schemas.microsoft.com/office/drawing/2014/main" id="{C6FB889D-1EB7-3BFA-CE51-3E2D18151B0B}"/>
              </a:ext>
            </a:extLst>
          </p:cNvPr>
          <p:cNvSpPr/>
          <p:nvPr/>
        </p:nvSpPr>
        <p:spPr>
          <a:xfrm rot="16200000">
            <a:off x="4526846" y="4780368"/>
            <a:ext cx="1838965"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Zone</a:t>
            </a:r>
          </a:p>
        </p:txBody>
      </p:sp>
      <p:pic>
        <p:nvPicPr>
          <p:cNvPr id="18" name="Picture 17">
            <a:extLst>
              <a:ext uri="{FF2B5EF4-FFF2-40B4-BE49-F238E27FC236}">
                <a16:creationId xmlns:a16="http://schemas.microsoft.com/office/drawing/2014/main" id="{03635F38-61B5-5B68-24CE-61BFF2FEECDB}"/>
              </a:ext>
            </a:extLst>
          </p:cNvPr>
          <p:cNvPicPr>
            <a:picLocks noChangeAspect="1"/>
          </p:cNvPicPr>
          <p:nvPr/>
        </p:nvPicPr>
        <p:blipFill>
          <a:blip r:embed="rId8"/>
          <a:stretch>
            <a:fillRect/>
          </a:stretch>
        </p:blipFill>
        <p:spPr>
          <a:xfrm>
            <a:off x="3212798" y="5174160"/>
            <a:ext cx="1361317" cy="1253587"/>
          </a:xfrm>
          <a:prstGeom prst="rect">
            <a:avLst/>
          </a:prstGeom>
        </p:spPr>
      </p:pic>
      <p:sp>
        <p:nvSpPr>
          <p:cNvPr id="20" name="TextBox 19">
            <a:extLst>
              <a:ext uri="{FF2B5EF4-FFF2-40B4-BE49-F238E27FC236}">
                <a16:creationId xmlns:a16="http://schemas.microsoft.com/office/drawing/2014/main" id="{C862EB9D-A52F-B0FB-7515-0E19DA0C30C1}"/>
              </a:ext>
            </a:extLst>
          </p:cNvPr>
          <p:cNvSpPr txBox="1"/>
          <p:nvPr/>
        </p:nvSpPr>
        <p:spPr>
          <a:xfrm>
            <a:off x="455413" y="1164653"/>
            <a:ext cx="5377828" cy="646331"/>
          </a:xfrm>
          <a:prstGeom prst="rect">
            <a:avLst/>
          </a:prstGeom>
          <a:noFill/>
        </p:spPr>
        <p:txBody>
          <a:bodyPr wrap="square">
            <a:spAutoFit/>
          </a:bodyPr>
          <a:lstStyle/>
          <a:p>
            <a:r>
              <a:rPr lang="en-US" b="0" i="0" dirty="0">
                <a:solidFill>
                  <a:srgbClr val="222222"/>
                </a:solidFill>
                <a:effectLst/>
                <a:latin typeface="Open Sans" panose="020B0606030504020204" pitchFamily="34" charset="0"/>
              </a:rPr>
              <a:t>Districts connect clubs with each other and to resources from Rotary International.</a:t>
            </a:r>
            <a:endParaRPr lang="en-US" dirty="0"/>
          </a:p>
        </p:txBody>
      </p:sp>
      <p:cxnSp>
        <p:nvCxnSpPr>
          <p:cNvPr id="22" name="Straight Connector 21">
            <a:extLst>
              <a:ext uri="{FF2B5EF4-FFF2-40B4-BE49-F238E27FC236}">
                <a16:creationId xmlns:a16="http://schemas.microsoft.com/office/drawing/2014/main" id="{771C766B-C83D-FE34-A722-752C064D2F8B}"/>
              </a:ext>
            </a:extLst>
          </p:cNvPr>
          <p:cNvCxnSpPr>
            <a:cxnSpLocks/>
          </p:cNvCxnSpPr>
          <p:nvPr/>
        </p:nvCxnSpPr>
        <p:spPr>
          <a:xfrm>
            <a:off x="2538248" y="5242034"/>
            <a:ext cx="1355208" cy="983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9C19BC3-2120-9F4A-6B0B-E6AE6D4D8A81}"/>
              </a:ext>
            </a:extLst>
          </p:cNvPr>
          <p:cNvCxnSpPr>
            <a:cxnSpLocks/>
          </p:cNvCxnSpPr>
          <p:nvPr/>
        </p:nvCxnSpPr>
        <p:spPr>
          <a:xfrm>
            <a:off x="2538248" y="5367962"/>
            <a:ext cx="1284890" cy="677987"/>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D7CE28F-FF9B-1CE2-7F2F-089B1C42E797}"/>
              </a:ext>
            </a:extLst>
          </p:cNvPr>
          <p:cNvSpPr txBox="1"/>
          <p:nvPr/>
        </p:nvSpPr>
        <p:spPr>
          <a:xfrm>
            <a:off x="2964853" y="4082589"/>
            <a:ext cx="2481474" cy="923330"/>
          </a:xfrm>
          <a:prstGeom prst="rect">
            <a:avLst/>
          </a:prstGeom>
          <a:noFill/>
        </p:spPr>
        <p:txBody>
          <a:bodyPr wrap="square">
            <a:spAutoFit/>
          </a:bodyPr>
          <a:lstStyle/>
          <a:p>
            <a:r>
              <a:rPr lang="en-US" b="0" i="0" dirty="0">
                <a:solidFill>
                  <a:srgbClr val="222222"/>
                </a:solidFill>
                <a:effectLst/>
                <a:latin typeface="Open Sans" panose="020B0606030504020204" pitchFamily="34" charset="0"/>
              </a:rPr>
              <a:t>Zones provide  administration and support to districts.</a:t>
            </a:r>
            <a:endParaRPr lang="en-US" dirty="0"/>
          </a:p>
        </p:txBody>
      </p:sp>
      <p:pic>
        <p:nvPicPr>
          <p:cNvPr id="3" name="Picture 2" descr="A logo with a gear and text&#10;&#10;AI-generated content may be incorrect.">
            <a:extLst>
              <a:ext uri="{FF2B5EF4-FFF2-40B4-BE49-F238E27FC236}">
                <a16:creationId xmlns:a16="http://schemas.microsoft.com/office/drawing/2014/main" id="{E8C69AAA-6BE1-EFDA-11AE-A409BEE29BC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81017" y="139638"/>
            <a:ext cx="2167876" cy="856191"/>
          </a:xfrm>
          <a:prstGeom prst="rect">
            <a:avLst/>
          </a:prstGeom>
        </p:spPr>
      </p:pic>
    </p:spTree>
    <p:extLst>
      <p:ext uri="{BB962C8B-B14F-4D97-AF65-F5344CB8AC3E}">
        <p14:creationId xmlns:p14="http://schemas.microsoft.com/office/powerpoint/2010/main" val="259451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C6214-0FD5-5FD4-F314-6128E07CB11B}"/>
              </a:ext>
            </a:extLst>
          </p:cNvPr>
          <p:cNvSpPr>
            <a:spLocks noGrp="1"/>
          </p:cNvSpPr>
          <p:nvPr>
            <p:ph type="title"/>
          </p:nvPr>
        </p:nvSpPr>
        <p:spPr>
          <a:xfrm>
            <a:off x="620713" y="266700"/>
            <a:ext cx="4408487" cy="1108075"/>
          </a:xfrm>
        </p:spPr>
        <p:txBody>
          <a:bodyPr/>
          <a:lstStyle/>
          <a:p>
            <a:r>
              <a:rPr lang="en-US" dirty="0"/>
              <a:t>D5450 maps</a:t>
            </a:r>
          </a:p>
        </p:txBody>
      </p:sp>
      <p:pic>
        <p:nvPicPr>
          <p:cNvPr id="4" name="Picture 3" descr="A map with many points&#10;&#10;AI-generated content may be incorrect.">
            <a:extLst>
              <a:ext uri="{FF2B5EF4-FFF2-40B4-BE49-F238E27FC236}">
                <a16:creationId xmlns:a16="http://schemas.microsoft.com/office/drawing/2014/main" id="{3E4E0B6E-DD1B-FB9C-69EA-4A9142BE8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4651" y="3437557"/>
            <a:ext cx="4355972" cy="2814875"/>
          </a:xfrm>
          <a:prstGeom prst="rect">
            <a:avLst/>
          </a:prstGeom>
        </p:spPr>
      </p:pic>
      <p:pic>
        <p:nvPicPr>
          <p:cNvPr id="8" name="Picture 7" descr="A map with a yellow rectangle&#10;&#10;AI-generated content may be incorrect.">
            <a:extLst>
              <a:ext uri="{FF2B5EF4-FFF2-40B4-BE49-F238E27FC236}">
                <a16:creationId xmlns:a16="http://schemas.microsoft.com/office/drawing/2014/main" id="{ADE1182E-216D-C393-5343-2E03A7FD7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713" y="1374775"/>
            <a:ext cx="4668767" cy="2062782"/>
          </a:xfrm>
          <a:prstGeom prst="rect">
            <a:avLst/>
          </a:prstGeom>
        </p:spPr>
      </p:pic>
      <p:sp>
        <p:nvSpPr>
          <p:cNvPr id="9" name="TextBox 8">
            <a:extLst>
              <a:ext uri="{FF2B5EF4-FFF2-40B4-BE49-F238E27FC236}">
                <a16:creationId xmlns:a16="http://schemas.microsoft.com/office/drawing/2014/main" id="{0A483B4A-1C96-6F78-E887-D316AEEDA912}"/>
              </a:ext>
            </a:extLst>
          </p:cNvPr>
          <p:cNvSpPr txBox="1"/>
          <p:nvPr/>
        </p:nvSpPr>
        <p:spPr>
          <a:xfrm>
            <a:off x="5442075" y="1379801"/>
            <a:ext cx="2644898" cy="2062103"/>
          </a:xfrm>
          <a:prstGeom prst="rect">
            <a:avLst/>
          </a:prstGeom>
          <a:noFill/>
        </p:spPr>
        <p:txBody>
          <a:bodyPr wrap="square" rtlCol="0">
            <a:spAutoFit/>
          </a:bodyPr>
          <a:lstStyle/>
          <a:p>
            <a:r>
              <a:rPr lang="en-US" sz="3200" dirty="0">
                <a:solidFill>
                  <a:srgbClr val="FFBE10"/>
                </a:solidFill>
              </a:rPr>
              <a:t>Lots of room to experience Rotary and  grow!</a:t>
            </a:r>
          </a:p>
        </p:txBody>
      </p:sp>
      <p:pic>
        <p:nvPicPr>
          <p:cNvPr id="6" name="Picture 5" descr="A person and person holding a box&#10;&#10;AI-generated content may be incorrect.">
            <a:extLst>
              <a:ext uri="{FF2B5EF4-FFF2-40B4-BE49-F238E27FC236}">
                <a16:creationId xmlns:a16="http://schemas.microsoft.com/office/drawing/2014/main" id="{828681DA-0128-D55C-B484-302D1B3022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9569" y="1434992"/>
            <a:ext cx="3782644" cy="4730638"/>
          </a:xfrm>
          <a:prstGeom prst="rect">
            <a:avLst/>
          </a:prstGeom>
        </p:spPr>
      </p:pic>
      <p:pic>
        <p:nvPicPr>
          <p:cNvPr id="3" name="Picture 2" descr="A logo with a gear and text&#10;&#10;AI-generated content may be incorrect.">
            <a:extLst>
              <a:ext uri="{FF2B5EF4-FFF2-40B4-BE49-F238E27FC236}">
                <a16:creationId xmlns:a16="http://schemas.microsoft.com/office/drawing/2014/main" id="{58EDE127-A23B-F0EE-3544-87FECE8BF7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81017" y="139638"/>
            <a:ext cx="2167876" cy="856191"/>
          </a:xfrm>
          <a:prstGeom prst="rect">
            <a:avLst/>
          </a:prstGeom>
        </p:spPr>
      </p:pic>
      <p:sp>
        <p:nvSpPr>
          <p:cNvPr id="7" name="TextBox 6">
            <a:extLst>
              <a:ext uri="{FF2B5EF4-FFF2-40B4-BE49-F238E27FC236}">
                <a16:creationId xmlns:a16="http://schemas.microsoft.com/office/drawing/2014/main" id="{EB3DC31D-F8DC-6784-D175-ED9247EF0C39}"/>
              </a:ext>
            </a:extLst>
          </p:cNvPr>
          <p:cNvSpPr txBox="1"/>
          <p:nvPr/>
        </p:nvSpPr>
        <p:spPr>
          <a:xfrm>
            <a:off x="678913" y="4073346"/>
            <a:ext cx="2869630" cy="1200329"/>
          </a:xfrm>
          <a:prstGeom prst="rect">
            <a:avLst/>
          </a:prstGeom>
          <a:noFill/>
        </p:spPr>
        <p:txBody>
          <a:bodyPr wrap="square">
            <a:spAutoFit/>
          </a:bodyPr>
          <a:lstStyle/>
          <a:p>
            <a:r>
              <a:rPr lang="en-US" sz="2400" dirty="0">
                <a:solidFill>
                  <a:srgbClr val="FFBE10"/>
                </a:solidFill>
              </a:rPr>
              <a:t>Over 2400 (</a:t>
            </a:r>
            <a:r>
              <a:rPr lang="en-US" sz="1600" dirty="0">
                <a:solidFill>
                  <a:srgbClr val="FFBE10"/>
                </a:solidFill>
              </a:rPr>
              <a:t>July 2026</a:t>
            </a:r>
            <a:r>
              <a:rPr lang="en-US" sz="2400" dirty="0">
                <a:solidFill>
                  <a:srgbClr val="FFBE10"/>
                </a:solidFill>
              </a:rPr>
              <a:t>) members strong and growing!</a:t>
            </a:r>
            <a:endParaRPr lang="en-US" sz="2400" i="0" dirty="0">
              <a:solidFill>
                <a:srgbClr val="FFBE1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443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23D4FEA4-6673-7673-5344-78D671B20603}"/>
              </a:ext>
            </a:extLst>
          </p:cNvPr>
          <p:cNvSpPr txBox="1"/>
          <p:nvPr/>
        </p:nvSpPr>
        <p:spPr>
          <a:xfrm>
            <a:off x="663401" y="527520"/>
            <a:ext cx="12344393" cy="646331"/>
          </a:xfrm>
          <a:prstGeom prst="rect">
            <a:avLst/>
          </a:prstGeom>
          <a:noFill/>
        </p:spPr>
        <p:txBody>
          <a:bodyPr wrap="square" rtlCol="0">
            <a:spAutoFit/>
          </a:bodyPr>
          <a:lstStyle/>
          <a:p>
            <a:r>
              <a:rPr lang="en-US" sz="3600" dirty="0">
                <a:solidFill>
                  <a:schemeClr val="bg1"/>
                </a:solidFill>
              </a:rPr>
              <a:t>Project Highlights</a:t>
            </a:r>
          </a:p>
        </p:txBody>
      </p:sp>
      <p:pic>
        <p:nvPicPr>
          <p:cNvPr id="7" name="Picture 6" descr="Logo&#10;&#10;Description automatically generated">
            <a:extLst>
              <a:ext uri="{FF2B5EF4-FFF2-40B4-BE49-F238E27FC236}">
                <a16:creationId xmlns:a16="http://schemas.microsoft.com/office/drawing/2014/main" id="{E6D6F7DC-5BBA-4351-B0FB-9511465A23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pic>
        <p:nvPicPr>
          <p:cNvPr id="9" name="Picture 8" descr="A group of cars parked on grass&#10;&#10;AI-generated content may be incorrect.">
            <a:extLst>
              <a:ext uri="{FF2B5EF4-FFF2-40B4-BE49-F238E27FC236}">
                <a16:creationId xmlns:a16="http://schemas.microsoft.com/office/drawing/2014/main" id="{44196D81-6148-4DB9-9667-95D5B8AF2B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2670" y="1647581"/>
            <a:ext cx="4058497" cy="3043873"/>
          </a:xfrm>
          <a:prstGeom prst="rect">
            <a:avLst/>
          </a:prstGeom>
        </p:spPr>
      </p:pic>
      <p:pic>
        <p:nvPicPr>
          <p:cNvPr id="11" name="Picture 10" descr="A group of people in white coats&#10;&#10;AI-generated content may be incorrect.">
            <a:extLst>
              <a:ext uri="{FF2B5EF4-FFF2-40B4-BE49-F238E27FC236}">
                <a16:creationId xmlns:a16="http://schemas.microsoft.com/office/drawing/2014/main" id="{C72732CF-BA75-1066-3A59-2800FD722C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5560" y="1313640"/>
            <a:ext cx="5139772" cy="3212358"/>
          </a:xfrm>
          <a:prstGeom prst="rect">
            <a:avLst/>
          </a:prstGeom>
        </p:spPr>
      </p:pic>
      <p:pic>
        <p:nvPicPr>
          <p:cNvPr id="16" name="Picture 15" descr="A group of people posing for a photo&#10;&#10;AI-generated content may be incorrect.">
            <a:extLst>
              <a:ext uri="{FF2B5EF4-FFF2-40B4-BE49-F238E27FC236}">
                <a16:creationId xmlns:a16="http://schemas.microsoft.com/office/drawing/2014/main" id="{616959B1-C310-46A8-E170-7034B01A94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934" y="3169518"/>
            <a:ext cx="3242275" cy="2431706"/>
          </a:xfrm>
          <a:prstGeom prst="rect">
            <a:avLst/>
          </a:prstGeom>
        </p:spPr>
      </p:pic>
      <p:pic>
        <p:nvPicPr>
          <p:cNvPr id="18" name="Picture 17" descr="A group of women posing for a photo&#10;&#10;AI-generated content may be incorrect.">
            <a:extLst>
              <a:ext uri="{FF2B5EF4-FFF2-40B4-BE49-F238E27FC236}">
                <a16:creationId xmlns:a16="http://schemas.microsoft.com/office/drawing/2014/main" id="{C512BAB6-BEDA-5688-98F0-F2844B6612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20758" y="3936392"/>
            <a:ext cx="3877878" cy="2184538"/>
          </a:xfrm>
          <a:prstGeom prst="rect">
            <a:avLst/>
          </a:prstGeom>
        </p:spPr>
      </p:pic>
      <p:pic>
        <p:nvPicPr>
          <p:cNvPr id="20" name="Picture 19" descr="A person holding a jacket&#10;&#10;AI-generated content may be incorrect.">
            <a:extLst>
              <a:ext uri="{FF2B5EF4-FFF2-40B4-BE49-F238E27FC236}">
                <a16:creationId xmlns:a16="http://schemas.microsoft.com/office/drawing/2014/main" id="{FF1C1BD5-3156-BA3D-F3E0-864B1AEF7D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5568" y="1444390"/>
            <a:ext cx="1962150" cy="1962150"/>
          </a:xfrm>
          <a:prstGeom prst="rect">
            <a:avLst/>
          </a:prstGeom>
        </p:spPr>
      </p:pic>
      <p:pic>
        <p:nvPicPr>
          <p:cNvPr id="22" name="Picture 21" descr="Two men wearing red and white hats and aprons standing next to a sign&#10;&#10;AI-generated content may be incorrect.">
            <a:extLst>
              <a:ext uri="{FF2B5EF4-FFF2-40B4-BE49-F238E27FC236}">
                <a16:creationId xmlns:a16="http://schemas.microsoft.com/office/drawing/2014/main" id="{EB10F632-CBDB-1AF3-6A9A-E06B5CDC85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33182" y="662866"/>
            <a:ext cx="1962150" cy="1962150"/>
          </a:xfrm>
          <a:prstGeom prst="rect">
            <a:avLst/>
          </a:prstGeom>
        </p:spPr>
      </p:pic>
      <p:pic>
        <p:nvPicPr>
          <p:cNvPr id="24" name="Picture 23" descr="A group of people digging in a hole&#10;&#10;AI-generated content may be incorrect.">
            <a:extLst>
              <a:ext uri="{FF2B5EF4-FFF2-40B4-BE49-F238E27FC236}">
                <a16:creationId xmlns:a16="http://schemas.microsoft.com/office/drawing/2014/main" id="{DA904506-6A44-5F3B-07C2-DB001493DB1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97879" y="4202659"/>
            <a:ext cx="1962150" cy="1962150"/>
          </a:xfrm>
          <a:prstGeom prst="rect">
            <a:avLst/>
          </a:prstGeom>
        </p:spPr>
      </p:pic>
      <p:pic>
        <p:nvPicPr>
          <p:cNvPr id="28" name="Picture 27" descr="A group of people holding shovels&#10;&#10;AI-generated content may be incorrect.">
            <a:extLst>
              <a:ext uri="{FF2B5EF4-FFF2-40B4-BE49-F238E27FC236}">
                <a16:creationId xmlns:a16="http://schemas.microsoft.com/office/drawing/2014/main" id="{867D7FD1-4522-CF50-9491-62A6A24E9E2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98636" y="3936392"/>
            <a:ext cx="1962150" cy="1962150"/>
          </a:xfrm>
          <a:prstGeom prst="rect">
            <a:avLst/>
          </a:prstGeom>
        </p:spPr>
      </p:pic>
    </p:spTree>
    <p:extLst>
      <p:ext uri="{BB962C8B-B14F-4D97-AF65-F5344CB8AC3E}">
        <p14:creationId xmlns:p14="http://schemas.microsoft.com/office/powerpoint/2010/main" val="4106737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FDD97A-9D57-4981-B256-F1FF959F15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7586" y="3692004"/>
            <a:ext cx="3067141" cy="2024313"/>
          </a:xfrm>
          <a:prstGeom prst="rect">
            <a:avLst/>
          </a:prstGeom>
          <a:ln w="28575">
            <a:solidFill>
              <a:schemeClr val="bg1"/>
            </a:solidFill>
          </a:ln>
        </p:spPr>
      </p:pic>
      <p:sp>
        <p:nvSpPr>
          <p:cNvPr id="2" name="TextBox 1">
            <a:extLst>
              <a:ext uri="{FF2B5EF4-FFF2-40B4-BE49-F238E27FC236}">
                <a16:creationId xmlns:a16="http://schemas.microsoft.com/office/drawing/2014/main" id="{E0804CE5-FD8D-9E1B-9D9B-368510035DCE}"/>
              </a:ext>
            </a:extLst>
          </p:cNvPr>
          <p:cNvSpPr txBox="1"/>
          <p:nvPr/>
        </p:nvSpPr>
        <p:spPr>
          <a:xfrm>
            <a:off x="55570" y="219623"/>
            <a:ext cx="12344393" cy="646331"/>
          </a:xfrm>
          <a:prstGeom prst="rect">
            <a:avLst/>
          </a:prstGeom>
          <a:noFill/>
        </p:spPr>
        <p:txBody>
          <a:bodyPr wrap="square" rtlCol="0">
            <a:spAutoFit/>
          </a:bodyPr>
          <a:lstStyle/>
          <a:p>
            <a:r>
              <a:rPr lang="en-US" sz="3600" dirty="0">
                <a:solidFill>
                  <a:schemeClr val="bg1"/>
                </a:solidFill>
              </a:rPr>
              <a:t>Youth Leadership</a:t>
            </a:r>
          </a:p>
        </p:txBody>
      </p:sp>
      <p:pic>
        <p:nvPicPr>
          <p:cNvPr id="2050" name="Picture 2" descr="Upper Arlington Interact Club - UA Rotary">
            <a:extLst>
              <a:ext uri="{FF2B5EF4-FFF2-40B4-BE49-F238E27FC236}">
                <a16:creationId xmlns:a16="http://schemas.microsoft.com/office/drawing/2014/main" id="{6BC4CFE9-3E2D-FEBB-FA98-34B9BD582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051" y="1015139"/>
            <a:ext cx="3463629" cy="23090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people posing for a photo&#10;&#10;AI-generated content may be incorrect.">
            <a:extLst>
              <a:ext uri="{FF2B5EF4-FFF2-40B4-BE49-F238E27FC236}">
                <a16:creationId xmlns:a16="http://schemas.microsoft.com/office/drawing/2014/main" id="{BE5B19B2-43D2-5871-FDB5-FC972C5146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3880" y="542788"/>
            <a:ext cx="4545090" cy="2982197"/>
          </a:xfrm>
          <a:prstGeom prst="rect">
            <a:avLst/>
          </a:prstGeom>
        </p:spPr>
      </p:pic>
      <p:pic>
        <p:nvPicPr>
          <p:cNvPr id="10" name="Picture 9" descr="A group of people sitting on grass&#10;&#10;AI-generated content may be incorrect.">
            <a:extLst>
              <a:ext uri="{FF2B5EF4-FFF2-40B4-BE49-F238E27FC236}">
                <a16:creationId xmlns:a16="http://schemas.microsoft.com/office/drawing/2014/main" id="{229606C4-7778-B3C2-6771-2B10CC993A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3203" y="2490305"/>
            <a:ext cx="3321802" cy="3122469"/>
          </a:xfrm>
          <a:prstGeom prst="rect">
            <a:avLst/>
          </a:prstGeom>
        </p:spPr>
      </p:pic>
      <p:sp>
        <p:nvSpPr>
          <p:cNvPr id="12" name="TextBox 11">
            <a:extLst>
              <a:ext uri="{FF2B5EF4-FFF2-40B4-BE49-F238E27FC236}">
                <a16:creationId xmlns:a16="http://schemas.microsoft.com/office/drawing/2014/main" id="{3EAB9E71-84E3-06CB-5A45-9289D57364D0}"/>
              </a:ext>
            </a:extLst>
          </p:cNvPr>
          <p:cNvSpPr txBox="1"/>
          <p:nvPr/>
        </p:nvSpPr>
        <p:spPr>
          <a:xfrm>
            <a:off x="3293203" y="4682855"/>
            <a:ext cx="1701381" cy="1015663"/>
          </a:xfrm>
          <a:prstGeom prst="rect">
            <a:avLst/>
          </a:prstGeom>
          <a:noFill/>
        </p:spPr>
        <p:txBody>
          <a:bodyPr wrap="square" rtlCol="0">
            <a:spAutoFit/>
          </a:bodyPr>
          <a:lstStyle/>
          <a:p>
            <a:r>
              <a:rPr lang="en-US" sz="2000" dirty="0">
                <a:solidFill>
                  <a:schemeClr val="bg1"/>
                </a:solidFill>
              </a:rPr>
              <a:t>Rotary Youth Leadership Academy</a:t>
            </a:r>
          </a:p>
        </p:txBody>
      </p:sp>
      <p:sp>
        <p:nvSpPr>
          <p:cNvPr id="13" name="TextBox 12">
            <a:extLst>
              <a:ext uri="{FF2B5EF4-FFF2-40B4-BE49-F238E27FC236}">
                <a16:creationId xmlns:a16="http://schemas.microsoft.com/office/drawing/2014/main" id="{58201375-B010-2258-7872-B91547E517ED}"/>
              </a:ext>
            </a:extLst>
          </p:cNvPr>
          <p:cNvSpPr txBox="1"/>
          <p:nvPr/>
        </p:nvSpPr>
        <p:spPr>
          <a:xfrm>
            <a:off x="9434594" y="2335413"/>
            <a:ext cx="1564376" cy="1200329"/>
          </a:xfrm>
          <a:prstGeom prst="rect">
            <a:avLst/>
          </a:prstGeom>
          <a:noFill/>
        </p:spPr>
        <p:txBody>
          <a:bodyPr wrap="square" rtlCol="0">
            <a:spAutoFit/>
          </a:bodyPr>
          <a:lstStyle/>
          <a:p>
            <a:r>
              <a:rPr lang="en-US" sz="2400" dirty="0">
                <a:solidFill>
                  <a:schemeClr val="bg1"/>
                </a:solidFill>
              </a:rPr>
              <a:t>Rotary Exchange Program</a:t>
            </a:r>
          </a:p>
        </p:txBody>
      </p:sp>
      <p:pic>
        <p:nvPicPr>
          <p:cNvPr id="3" name="Picture 2" descr="Logo&#10;&#10;Description automatically generated">
            <a:extLst>
              <a:ext uri="{FF2B5EF4-FFF2-40B4-BE49-F238E27FC236}">
                <a16:creationId xmlns:a16="http://schemas.microsoft.com/office/drawing/2014/main" id="{16263EA3-68E2-8AF0-B722-3B279A7D75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Tree>
    <p:extLst>
      <p:ext uri="{BB962C8B-B14F-4D97-AF65-F5344CB8AC3E}">
        <p14:creationId xmlns:p14="http://schemas.microsoft.com/office/powerpoint/2010/main" val="3707823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1322F93-7831-436F-B70E-E1BA436419F3}"/>
              </a:ext>
            </a:extLst>
          </p:cNvPr>
          <p:cNvSpPr txBox="1"/>
          <p:nvPr/>
        </p:nvSpPr>
        <p:spPr>
          <a:xfrm>
            <a:off x="3991681" y="3103208"/>
            <a:ext cx="4416600" cy="954107"/>
          </a:xfrm>
          <a:prstGeom prst="rect">
            <a:avLst/>
          </a:prstGeom>
          <a:noFill/>
        </p:spPr>
        <p:txBody>
          <a:bodyPr wrap="square" rtlCol="0">
            <a:spAutoFit/>
          </a:bodyPr>
          <a:lstStyle/>
          <a:p>
            <a:pPr algn="ctr"/>
            <a:r>
              <a:rPr lang="en-US" sz="2800" dirty="0">
                <a:solidFill>
                  <a:schemeClr val="bg1"/>
                </a:solidFill>
              </a:rPr>
              <a:t>$200 Million and 16 Million</a:t>
            </a:r>
          </a:p>
          <a:p>
            <a:pPr algn="ctr"/>
            <a:r>
              <a:rPr lang="en-US" sz="2800" dirty="0">
                <a:solidFill>
                  <a:schemeClr val="bg1"/>
                </a:solidFill>
              </a:rPr>
              <a:t>Volunteer Hours</a:t>
            </a:r>
          </a:p>
        </p:txBody>
      </p:sp>
      <p:pic>
        <p:nvPicPr>
          <p:cNvPr id="4" name="Picture 3" descr="Graphical user interface, application&#10;&#10;Description automatically generated">
            <a:extLst>
              <a:ext uri="{FF2B5EF4-FFF2-40B4-BE49-F238E27FC236}">
                <a16:creationId xmlns:a16="http://schemas.microsoft.com/office/drawing/2014/main" id="{86BD2B36-E5A6-47E4-B251-565350057B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5145" y="732964"/>
            <a:ext cx="7262244" cy="3671618"/>
          </a:xfrm>
          <a:prstGeom prst="rect">
            <a:avLst/>
          </a:prstGeom>
          <a:ln w="57150">
            <a:solidFill>
              <a:schemeClr val="bg1"/>
            </a:solidFill>
          </a:ln>
        </p:spPr>
      </p:pic>
      <p:sp>
        <p:nvSpPr>
          <p:cNvPr id="2" name="TextBox 1">
            <a:extLst>
              <a:ext uri="{FF2B5EF4-FFF2-40B4-BE49-F238E27FC236}">
                <a16:creationId xmlns:a16="http://schemas.microsoft.com/office/drawing/2014/main" id="{CC3ECAD1-B28F-4A12-97C4-233D42DF86D0}"/>
              </a:ext>
            </a:extLst>
          </p:cNvPr>
          <p:cNvSpPr txBox="1"/>
          <p:nvPr/>
        </p:nvSpPr>
        <p:spPr>
          <a:xfrm>
            <a:off x="748514" y="4713559"/>
            <a:ext cx="11456276" cy="461665"/>
          </a:xfrm>
          <a:prstGeom prst="rect">
            <a:avLst/>
          </a:prstGeom>
          <a:noFill/>
        </p:spPr>
        <p:txBody>
          <a:bodyPr wrap="square" rtlCol="0">
            <a:spAutoFit/>
          </a:bodyPr>
          <a:lstStyle/>
          <a:p>
            <a:r>
              <a:rPr lang="en-US" sz="2400" dirty="0">
                <a:solidFill>
                  <a:schemeClr val="bg1"/>
                </a:solidFill>
              </a:rPr>
              <a:t>Rotarians invest more than $200 million and 16 million volunteer hours every year.</a:t>
            </a:r>
          </a:p>
        </p:txBody>
      </p:sp>
      <p:pic>
        <p:nvPicPr>
          <p:cNvPr id="7" name="Picture 6" descr="Logo&#10;&#10;Description automatically generated">
            <a:extLst>
              <a:ext uri="{FF2B5EF4-FFF2-40B4-BE49-F238E27FC236}">
                <a16:creationId xmlns:a16="http://schemas.microsoft.com/office/drawing/2014/main" id="{E6D6F7DC-5BBA-4351-B0FB-9511465A23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pic>
        <p:nvPicPr>
          <p:cNvPr id="5" name="Picture 4" descr="A black cake with blue trim&#10;&#10;AI-generated content may be incorrect.">
            <a:extLst>
              <a:ext uri="{FF2B5EF4-FFF2-40B4-BE49-F238E27FC236}">
                <a16:creationId xmlns:a16="http://schemas.microsoft.com/office/drawing/2014/main" id="{1942A8CA-3BF7-0706-7F0F-DDE9BAB742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5000" y="732964"/>
            <a:ext cx="2136576" cy="3010440"/>
          </a:xfrm>
          <a:prstGeom prst="rect">
            <a:avLst/>
          </a:prstGeom>
        </p:spPr>
      </p:pic>
    </p:spTree>
    <p:extLst>
      <p:ext uri="{BB962C8B-B14F-4D97-AF65-F5344CB8AC3E}">
        <p14:creationId xmlns:p14="http://schemas.microsoft.com/office/powerpoint/2010/main" val="233479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95B73DA-4348-41D8-A6E3-52CB3884F9F4}"/>
              </a:ext>
            </a:extLst>
          </p:cNvPr>
          <p:cNvSpPr txBox="1"/>
          <p:nvPr/>
        </p:nvSpPr>
        <p:spPr>
          <a:xfrm>
            <a:off x="1070490" y="5869468"/>
            <a:ext cx="9072081" cy="707886"/>
          </a:xfrm>
          <a:prstGeom prst="rect">
            <a:avLst/>
          </a:prstGeom>
          <a:noFill/>
        </p:spPr>
        <p:txBody>
          <a:bodyPr wrap="square" rtlCol="0">
            <a:spAutoFit/>
          </a:bodyPr>
          <a:lstStyle/>
          <a:p>
            <a:pPr algn="ctr"/>
            <a:r>
              <a:rPr lang="en-US" sz="4000" b="1" dirty="0">
                <a:solidFill>
                  <a:schemeClr val="bg1"/>
                </a:solidFill>
              </a:rPr>
              <a:t>Rotarians Have Fun!</a:t>
            </a:r>
          </a:p>
        </p:txBody>
      </p:sp>
      <p:pic>
        <p:nvPicPr>
          <p:cNvPr id="2" name="Picture 1" descr="Logo&#10;&#10;Description automatically generated">
            <a:extLst>
              <a:ext uri="{FF2B5EF4-FFF2-40B4-BE49-F238E27FC236}">
                <a16:creationId xmlns:a16="http://schemas.microsoft.com/office/drawing/2014/main" id="{25DC6A5B-CFB2-AB82-43D8-FF339A46D3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pic>
        <p:nvPicPr>
          <p:cNvPr id="1034" name="Picture 10" descr="No photo description available.">
            <a:extLst>
              <a:ext uri="{FF2B5EF4-FFF2-40B4-BE49-F238E27FC236}">
                <a16:creationId xmlns:a16="http://schemas.microsoft.com/office/drawing/2014/main" id="{6166B978-8F29-6623-7115-6EDD489AC2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07479" y="600175"/>
            <a:ext cx="196215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May be an image of 6 people, beard and indoor">
            <a:extLst>
              <a:ext uri="{FF2B5EF4-FFF2-40B4-BE49-F238E27FC236}">
                <a16:creationId xmlns:a16="http://schemas.microsoft.com/office/drawing/2014/main" id="{28A54E80-94B0-BA3A-9424-7C6C8015C1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3167" y="695206"/>
            <a:ext cx="2341453" cy="234145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No photo description available.">
            <a:extLst>
              <a:ext uri="{FF2B5EF4-FFF2-40B4-BE49-F238E27FC236}">
                <a16:creationId xmlns:a16="http://schemas.microsoft.com/office/drawing/2014/main" id="{3E8A9E45-4AEA-3018-81C5-935D22137E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12965" y="3874061"/>
            <a:ext cx="196215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No photo description available.">
            <a:extLst>
              <a:ext uri="{FF2B5EF4-FFF2-40B4-BE49-F238E27FC236}">
                <a16:creationId xmlns:a16="http://schemas.microsoft.com/office/drawing/2014/main" id="{74E017DC-EF41-4F50-8131-8A44C18E12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9709" y="718670"/>
            <a:ext cx="2171545" cy="217154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No photo description available.">
            <a:extLst>
              <a:ext uri="{FF2B5EF4-FFF2-40B4-BE49-F238E27FC236}">
                <a16:creationId xmlns:a16="http://schemas.microsoft.com/office/drawing/2014/main" id="{830DC4B5-B61A-87D7-8797-49BB7D984D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01637" y="3650366"/>
            <a:ext cx="196215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No photo description available.">
            <a:extLst>
              <a:ext uri="{FF2B5EF4-FFF2-40B4-BE49-F238E27FC236}">
                <a16:creationId xmlns:a16="http://schemas.microsoft.com/office/drawing/2014/main" id="{525E80C3-8242-4769-DE62-73CC1C1BCE2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04575" y="2356606"/>
            <a:ext cx="196215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No photo description available.">
            <a:extLst>
              <a:ext uri="{FF2B5EF4-FFF2-40B4-BE49-F238E27FC236}">
                <a16:creationId xmlns:a16="http://schemas.microsoft.com/office/drawing/2014/main" id="{7B8DA4F8-F7EF-95A6-527A-803787F85EA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70458" y="2836436"/>
            <a:ext cx="196215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No photo description available.">
            <a:extLst>
              <a:ext uri="{FF2B5EF4-FFF2-40B4-BE49-F238E27FC236}">
                <a16:creationId xmlns:a16="http://schemas.microsoft.com/office/drawing/2014/main" id="{5D83D9AD-8528-CEB8-6C37-2DA6724E268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1438" y="3217077"/>
            <a:ext cx="2437562" cy="2437562"/>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No photo description available.">
            <a:extLst>
              <a:ext uri="{FF2B5EF4-FFF2-40B4-BE49-F238E27FC236}">
                <a16:creationId xmlns:a16="http://schemas.microsoft.com/office/drawing/2014/main" id="{7C2E6991-1789-E061-A742-2DBFA059F23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69757" y="805894"/>
            <a:ext cx="196215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people posing for a photo&#10;&#10;AI-generated content may be incorrect.">
            <a:extLst>
              <a:ext uri="{FF2B5EF4-FFF2-40B4-BE49-F238E27FC236}">
                <a16:creationId xmlns:a16="http://schemas.microsoft.com/office/drawing/2014/main" id="{3EF82FA0-3F3E-5EB6-E7E0-D6BFB57B564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797003" y="4046003"/>
            <a:ext cx="2371671" cy="1778753"/>
          </a:xfrm>
          <a:prstGeom prst="rect">
            <a:avLst/>
          </a:prstGeom>
        </p:spPr>
      </p:pic>
    </p:spTree>
    <p:extLst>
      <p:ext uri="{BB962C8B-B14F-4D97-AF65-F5344CB8AC3E}">
        <p14:creationId xmlns:p14="http://schemas.microsoft.com/office/powerpoint/2010/main" val="530273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ctrTitle"/>
          </p:nvPr>
        </p:nvSpPr>
        <p:spPr>
          <a:xfrm>
            <a:off x="856702" y="596408"/>
            <a:ext cx="10539412" cy="1425575"/>
          </a:xfrm>
        </p:spPr>
        <p:txBody>
          <a:bodyPr/>
          <a:lstStyle/>
          <a:p>
            <a:pPr eaLnBrk="1" hangingPunct="1"/>
            <a:r>
              <a:rPr lang="en-US" sz="4000" dirty="0"/>
              <a:t>About your Club</a:t>
            </a:r>
            <a:br>
              <a:rPr lang="en-US" sz="4000" dirty="0"/>
            </a:br>
            <a:r>
              <a:rPr lang="en-US" sz="2800" dirty="0"/>
              <a:t>Now __ members strong and growing! (be creative)</a:t>
            </a:r>
          </a:p>
        </p:txBody>
      </p:sp>
      <p:pic>
        <p:nvPicPr>
          <p:cNvPr id="3" name="Picture 2" descr="Two people smiling&#10;&#10;Description automatically generated">
            <a:extLst>
              <a:ext uri="{FF2B5EF4-FFF2-40B4-BE49-F238E27FC236}">
                <a16:creationId xmlns:a16="http://schemas.microsoft.com/office/drawing/2014/main" id="{33D3829A-98FF-4907-A020-EAC847D3E1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5702" y="2155361"/>
            <a:ext cx="4686727" cy="3400311"/>
          </a:xfrm>
          <a:prstGeom prst="rect">
            <a:avLst/>
          </a:prstGeom>
          <a:ln w="38100">
            <a:solidFill>
              <a:schemeClr val="tx1"/>
            </a:solidFill>
          </a:ln>
        </p:spPr>
      </p:pic>
      <p:pic>
        <p:nvPicPr>
          <p:cNvPr id="4" name="Picture 3" descr="Logo&#10;&#10;Description automatically generated">
            <a:extLst>
              <a:ext uri="{FF2B5EF4-FFF2-40B4-BE49-F238E27FC236}">
                <a16:creationId xmlns:a16="http://schemas.microsoft.com/office/drawing/2014/main" id="{2DCA6164-2B53-3F70-2CE6-D6CA400405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hugging each other&#10;&#10;AI-generated content may be incorrect.">
            <a:extLst>
              <a:ext uri="{FF2B5EF4-FFF2-40B4-BE49-F238E27FC236}">
                <a16:creationId xmlns:a16="http://schemas.microsoft.com/office/drawing/2014/main" id="{5EBCF45B-1E3A-1BCE-A3FD-8481ECEA89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426" y="2120248"/>
            <a:ext cx="3308973" cy="3308973"/>
          </a:xfrm>
          <a:prstGeom prst="rect">
            <a:avLst/>
          </a:prstGeom>
        </p:spPr>
      </p:pic>
      <p:sp>
        <p:nvSpPr>
          <p:cNvPr id="2" name="TextBox 1">
            <a:extLst>
              <a:ext uri="{FF2B5EF4-FFF2-40B4-BE49-F238E27FC236}">
                <a16:creationId xmlns:a16="http://schemas.microsoft.com/office/drawing/2014/main" id="{414E2E2D-A9A3-D5CF-CD29-783B26C5AA65}"/>
              </a:ext>
            </a:extLst>
          </p:cNvPr>
          <p:cNvSpPr txBox="1"/>
          <p:nvPr/>
        </p:nvSpPr>
        <p:spPr>
          <a:xfrm>
            <a:off x="236483" y="496001"/>
            <a:ext cx="12344393" cy="646331"/>
          </a:xfrm>
          <a:prstGeom prst="rect">
            <a:avLst/>
          </a:prstGeom>
          <a:noFill/>
        </p:spPr>
        <p:txBody>
          <a:bodyPr wrap="square" rtlCol="0">
            <a:spAutoFit/>
          </a:bodyPr>
          <a:lstStyle/>
          <a:p>
            <a:r>
              <a:rPr lang="en-US" sz="3600" dirty="0">
                <a:solidFill>
                  <a:schemeClr val="bg1"/>
                </a:solidFill>
              </a:rPr>
              <a:t>Club Membership  (make your club irresistible) </a:t>
            </a:r>
          </a:p>
        </p:txBody>
      </p:sp>
      <p:pic>
        <p:nvPicPr>
          <p:cNvPr id="2050" name="Picture 2" descr="August is Rotary Membership Month - Bring a Friend to the Rotary SummerFest at Bluestone ...">
            <a:extLst>
              <a:ext uri="{FF2B5EF4-FFF2-40B4-BE49-F238E27FC236}">
                <a16:creationId xmlns:a16="http://schemas.microsoft.com/office/drawing/2014/main" id="{D0CC8644-E1E9-972A-9B97-1A3C7DC621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402" y="2055471"/>
            <a:ext cx="4514850" cy="34385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10;&#10;Description automatically generated">
            <a:extLst>
              <a:ext uri="{FF2B5EF4-FFF2-40B4-BE49-F238E27FC236}">
                <a16:creationId xmlns:a16="http://schemas.microsoft.com/office/drawing/2014/main" id="{8936F88C-E321-3780-5899-554BF91F24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Tree>
    <p:extLst>
      <p:ext uri="{BB962C8B-B14F-4D97-AF65-F5344CB8AC3E}">
        <p14:creationId xmlns:p14="http://schemas.microsoft.com/office/powerpoint/2010/main" val="3484251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078B5D9-BEDA-4BD5-AA30-2055EBE37EC8}"/>
              </a:ext>
            </a:extLst>
          </p:cNvPr>
          <p:cNvSpPr txBox="1"/>
          <p:nvPr/>
        </p:nvSpPr>
        <p:spPr>
          <a:xfrm>
            <a:off x="1727378" y="146499"/>
            <a:ext cx="8945205" cy="769441"/>
          </a:xfrm>
          <a:prstGeom prst="rect">
            <a:avLst/>
          </a:prstGeom>
          <a:noFill/>
        </p:spPr>
        <p:txBody>
          <a:bodyPr wrap="square" rtlCol="0">
            <a:spAutoFit/>
          </a:bodyPr>
          <a:lstStyle/>
          <a:p>
            <a:r>
              <a:rPr lang="en-US" sz="4400" dirty="0">
                <a:solidFill>
                  <a:schemeClr val="bg1"/>
                </a:solidFill>
              </a:rPr>
              <a:t>The Rotary Club of [Your Club]</a:t>
            </a:r>
          </a:p>
        </p:txBody>
      </p:sp>
      <p:sp>
        <p:nvSpPr>
          <p:cNvPr id="8" name="TextBox 7">
            <a:extLst>
              <a:ext uri="{FF2B5EF4-FFF2-40B4-BE49-F238E27FC236}">
                <a16:creationId xmlns:a16="http://schemas.microsoft.com/office/drawing/2014/main" id="{A121A94E-D53D-44B9-BD74-C210739AAC52}"/>
              </a:ext>
            </a:extLst>
          </p:cNvPr>
          <p:cNvSpPr txBox="1"/>
          <p:nvPr/>
        </p:nvSpPr>
        <p:spPr>
          <a:xfrm>
            <a:off x="417020" y="1352166"/>
            <a:ext cx="5313746" cy="3600986"/>
          </a:xfrm>
          <a:prstGeom prst="rect">
            <a:avLst/>
          </a:prstGeom>
          <a:noFill/>
        </p:spPr>
        <p:txBody>
          <a:bodyPr wrap="square" rtlCol="0">
            <a:spAutoFit/>
          </a:bodyPr>
          <a:lstStyle/>
          <a:p>
            <a:r>
              <a:rPr lang="en-US" sz="2400" u="sng" dirty="0">
                <a:solidFill>
                  <a:schemeClr val="bg1"/>
                </a:solidFill>
              </a:rPr>
              <a:t>Projects (examples):</a:t>
            </a:r>
          </a:p>
          <a:p>
            <a:endParaRPr lang="en-US" sz="1000" dirty="0">
              <a:solidFill>
                <a:schemeClr val="bg1"/>
              </a:solidFill>
            </a:endParaRPr>
          </a:p>
          <a:p>
            <a:pPr marL="342900" indent="-342900">
              <a:buFont typeface="Arial" panose="020B0604020202020204" pitchFamily="34" charset="0"/>
              <a:buChar char="•"/>
            </a:pPr>
            <a:r>
              <a:rPr lang="en-US" sz="2400" dirty="0">
                <a:solidFill>
                  <a:schemeClr val="bg1"/>
                </a:solidFill>
              </a:rPr>
              <a:t>Community</a:t>
            </a:r>
          </a:p>
          <a:p>
            <a:pPr marL="171450" indent="-171450">
              <a:buFont typeface="Arial" panose="020B0604020202020204" pitchFamily="34" charset="0"/>
              <a:buChar char="•"/>
            </a:pPr>
            <a:endParaRPr lang="en-US" sz="1000" dirty="0">
              <a:solidFill>
                <a:schemeClr val="bg1"/>
              </a:solidFill>
            </a:endParaRPr>
          </a:p>
          <a:p>
            <a:pPr marL="342900" indent="-342900">
              <a:buFont typeface="Arial" panose="020B0604020202020204" pitchFamily="34" charset="0"/>
              <a:buChar char="•"/>
            </a:pPr>
            <a:r>
              <a:rPr lang="en-US" sz="2400" dirty="0">
                <a:solidFill>
                  <a:schemeClr val="bg1"/>
                </a:solidFill>
              </a:rPr>
              <a:t>Youth Scholarships</a:t>
            </a:r>
          </a:p>
          <a:p>
            <a:pPr marL="171450" indent="-171450">
              <a:buFont typeface="Arial" panose="020B0604020202020204" pitchFamily="34" charset="0"/>
              <a:buChar char="•"/>
            </a:pPr>
            <a:endParaRPr lang="en-US" sz="1000" dirty="0">
              <a:solidFill>
                <a:schemeClr val="bg1"/>
              </a:solidFill>
            </a:endParaRPr>
          </a:p>
          <a:p>
            <a:pPr marL="342900" indent="-342900">
              <a:buFont typeface="Arial" panose="020B0604020202020204" pitchFamily="34" charset="0"/>
              <a:buChar char="•"/>
            </a:pPr>
            <a:r>
              <a:rPr lang="en-US" sz="2400" dirty="0">
                <a:solidFill>
                  <a:schemeClr val="bg1"/>
                </a:solidFill>
              </a:rPr>
              <a:t>Food Banks</a:t>
            </a:r>
          </a:p>
          <a:p>
            <a:pPr marL="171450" indent="-171450">
              <a:buFont typeface="Arial" panose="020B0604020202020204" pitchFamily="34" charset="0"/>
              <a:buChar char="•"/>
            </a:pPr>
            <a:endParaRPr lang="en-US" sz="1000" dirty="0">
              <a:solidFill>
                <a:schemeClr val="bg1"/>
              </a:solidFill>
            </a:endParaRPr>
          </a:p>
          <a:p>
            <a:pPr marL="342900" indent="-342900">
              <a:buFont typeface="Arial" panose="020B0604020202020204" pitchFamily="34" charset="0"/>
              <a:buChar char="•"/>
            </a:pPr>
            <a:r>
              <a:rPr lang="en-US" sz="2400" dirty="0">
                <a:solidFill>
                  <a:schemeClr val="bg1"/>
                </a:solidFill>
              </a:rPr>
              <a:t>Shelter Box</a:t>
            </a:r>
          </a:p>
          <a:p>
            <a:pPr marL="171450" indent="-171450">
              <a:buFont typeface="Arial" panose="020B0604020202020204" pitchFamily="34" charset="0"/>
              <a:buChar char="•"/>
            </a:pPr>
            <a:endParaRPr lang="en-US" sz="1000" dirty="0">
              <a:solidFill>
                <a:schemeClr val="bg1"/>
              </a:solidFill>
            </a:endParaRPr>
          </a:p>
          <a:p>
            <a:pPr marL="342900" indent="-342900">
              <a:buFont typeface="Arial" panose="020B0604020202020204" pitchFamily="34" charset="0"/>
              <a:buChar char="•"/>
            </a:pPr>
            <a:r>
              <a:rPr lang="en-US" sz="2400" dirty="0">
                <a:solidFill>
                  <a:schemeClr val="bg1"/>
                </a:solidFill>
              </a:rPr>
              <a:t>Paint Reclamation</a:t>
            </a:r>
          </a:p>
          <a:p>
            <a:pPr marL="171450" indent="-171450">
              <a:buFont typeface="Arial" panose="020B0604020202020204" pitchFamily="34" charset="0"/>
              <a:buChar char="•"/>
            </a:pPr>
            <a:endParaRPr lang="en-US" sz="1000" dirty="0">
              <a:solidFill>
                <a:schemeClr val="bg1"/>
              </a:solidFill>
            </a:endParaRPr>
          </a:p>
          <a:p>
            <a:pPr marL="342900" indent="-342900">
              <a:buFont typeface="Arial" panose="020B0604020202020204" pitchFamily="34" charset="0"/>
              <a:buChar char="•"/>
            </a:pPr>
            <a:r>
              <a:rPr lang="en-US" sz="2400" dirty="0">
                <a:solidFill>
                  <a:schemeClr val="bg1"/>
                </a:solidFill>
              </a:rPr>
              <a:t>Interact Club</a:t>
            </a:r>
          </a:p>
        </p:txBody>
      </p:sp>
      <p:pic>
        <p:nvPicPr>
          <p:cNvPr id="3" name="Picture 2" descr="Logo&#10;&#10;Description automatically generated">
            <a:extLst>
              <a:ext uri="{FF2B5EF4-FFF2-40B4-BE49-F238E27FC236}">
                <a16:creationId xmlns:a16="http://schemas.microsoft.com/office/drawing/2014/main" id="{1658E32F-E730-2CF5-1458-B3E3F43A38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Tree>
    <p:extLst>
      <p:ext uri="{BB962C8B-B14F-4D97-AF65-F5344CB8AC3E}">
        <p14:creationId xmlns:p14="http://schemas.microsoft.com/office/powerpoint/2010/main" val="3663205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D3801DCB-56FC-4BCB-BDE5-9A67F9B7E1BA}"/>
              </a:ext>
            </a:extLst>
          </p:cNvPr>
          <p:cNvSpPr txBox="1"/>
          <p:nvPr/>
        </p:nvSpPr>
        <p:spPr>
          <a:xfrm>
            <a:off x="528139" y="4661791"/>
            <a:ext cx="11343684" cy="1077218"/>
          </a:xfrm>
          <a:prstGeom prst="rect">
            <a:avLst/>
          </a:prstGeom>
          <a:noFill/>
        </p:spPr>
        <p:txBody>
          <a:bodyPr wrap="square" rtlCol="0">
            <a:spAutoFit/>
          </a:bodyPr>
          <a:lstStyle/>
          <a:p>
            <a:pPr algn="ctr"/>
            <a:r>
              <a:rPr lang="en-US" sz="3200" dirty="0">
                <a:solidFill>
                  <a:schemeClr val="bg1"/>
                </a:solidFill>
              </a:rPr>
              <a:t>“If you have the love of your fellow men in your heart, my friend, you are a potential Rotarian.”</a:t>
            </a:r>
          </a:p>
        </p:txBody>
      </p:sp>
      <p:pic>
        <p:nvPicPr>
          <p:cNvPr id="8" name="Picture 7" descr="Logo&#10;&#10;Description automatically generated">
            <a:extLst>
              <a:ext uri="{FF2B5EF4-FFF2-40B4-BE49-F238E27FC236}">
                <a16:creationId xmlns:a16="http://schemas.microsoft.com/office/drawing/2014/main" id="{E6D6F7DC-5BBA-4351-B0FB-9511465A23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pic>
        <p:nvPicPr>
          <p:cNvPr id="2" name="Picture 1" descr="A metal gear with words on it&#10;&#10;AI-generated content may be incorrect.">
            <a:extLst>
              <a:ext uri="{FF2B5EF4-FFF2-40B4-BE49-F238E27FC236}">
                <a16:creationId xmlns:a16="http://schemas.microsoft.com/office/drawing/2014/main" id="{843C0778-F62E-D9B3-F9C8-47C16AFF43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361" y="1375739"/>
            <a:ext cx="5205842" cy="3243761"/>
          </a:xfrm>
          <a:prstGeom prst="rect">
            <a:avLst/>
          </a:prstGeom>
        </p:spPr>
      </p:pic>
      <p:sp>
        <p:nvSpPr>
          <p:cNvPr id="3" name="TextBox 2">
            <a:extLst>
              <a:ext uri="{FF2B5EF4-FFF2-40B4-BE49-F238E27FC236}">
                <a16:creationId xmlns:a16="http://schemas.microsoft.com/office/drawing/2014/main" id="{D34DAB44-7F90-19AF-C495-88F469C4B63D}"/>
              </a:ext>
            </a:extLst>
          </p:cNvPr>
          <p:cNvSpPr txBox="1"/>
          <p:nvPr/>
        </p:nvSpPr>
        <p:spPr>
          <a:xfrm>
            <a:off x="726124" y="518270"/>
            <a:ext cx="9505697" cy="769441"/>
          </a:xfrm>
          <a:prstGeom prst="rect">
            <a:avLst/>
          </a:prstGeom>
          <a:noFill/>
        </p:spPr>
        <p:txBody>
          <a:bodyPr wrap="square" rtlCol="0">
            <a:spAutoFit/>
          </a:bodyPr>
          <a:lstStyle/>
          <a:p>
            <a:r>
              <a:rPr lang="en-US" sz="4400" b="1" dirty="0">
                <a:solidFill>
                  <a:schemeClr val="bg1"/>
                </a:solidFill>
              </a:rPr>
              <a:t>Our Causes and </a:t>
            </a:r>
            <a:r>
              <a:rPr lang="en-US" sz="4400" dirty="0">
                <a:solidFill>
                  <a:schemeClr val="bg1"/>
                </a:solidFill>
              </a:rPr>
              <a:t>Impact </a:t>
            </a:r>
            <a:r>
              <a:rPr lang="en-US" sz="2800" dirty="0">
                <a:solidFill>
                  <a:schemeClr val="bg1"/>
                </a:solidFill>
              </a:rPr>
              <a:t>(your clubs focus</a:t>
            </a:r>
            <a:endParaRPr lang="en-US" sz="4400" dirty="0">
              <a:solidFill>
                <a:schemeClr val="bg1"/>
              </a:solidFill>
            </a:endParaRPr>
          </a:p>
        </p:txBody>
      </p:sp>
      <p:pic>
        <p:nvPicPr>
          <p:cNvPr id="4" name="Picture 3" descr="Graphical user interface, website&#10;&#10;Description automatically generated">
            <a:extLst>
              <a:ext uri="{FF2B5EF4-FFF2-40B4-BE49-F238E27FC236}">
                <a16:creationId xmlns:a16="http://schemas.microsoft.com/office/drawing/2014/main" id="{9996EB05-AF4A-9C68-54A9-A610CD1576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23459" y="1301672"/>
            <a:ext cx="4536890" cy="3391894"/>
          </a:xfrm>
          <a:prstGeom prst="rect">
            <a:avLst/>
          </a:prstGeom>
          <a:ln w="38100">
            <a:solidFill>
              <a:schemeClr val="tx1"/>
            </a:solidFill>
          </a:ln>
        </p:spPr>
      </p:pic>
    </p:spTree>
    <p:extLst>
      <p:ext uri="{BB962C8B-B14F-4D97-AF65-F5344CB8AC3E}">
        <p14:creationId xmlns:p14="http://schemas.microsoft.com/office/powerpoint/2010/main" val="3493191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DF09FC-C4E5-4440-ADE1-62254C6C2679}"/>
              </a:ext>
            </a:extLst>
          </p:cNvPr>
          <p:cNvSpPr txBox="1"/>
          <p:nvPr/>
        </p:nvSpPr>
        <p:spPr>
          <a:xfrm>
            <a:off x="280534" y="1334171"/>
            <a:ext cx="8602882" cy="4308872"/>
          </a:xfrm>
          <a:prstGeom prst="rect">
            <a:avLst/>
          </a:prstGeom>
          <a:noFill/>
        </p:spPr>
        <p:txBody>
          <a:bodyPr wrap="square" rtlCol="0">
            <a:spAutoFit/>
          </a:bodyPr>
          <a:lstStyle/>
          <a:p>
            <a:pPr algn="ctr"/>
            <a:r>
              <a:rPr lang="en-US" sz="4000" dirty="0">
                <a:solidFill>
                  <a:schemeClr val="bg1"/>
                </a:solidFill>
              </a:rPr>
              <a:t>[Our Club] </a:t>
            </a:r>
            <a:r>
              <a:rPr lang="en-US" sz="3200" dirty="0">
                <a:solidFill>
                  <a:schemeClr val="bg1"/>
                </a:solidFill>
              </a:rPr>
              <a:t>Annual Dues 2026/2027</a:t>
            </a:r>
            <a:endParaRPr lang="en-US" sz="4000" dirty="0">
              <a:solidFill>
                <a:schemeClr val="bg1"/>
              </a:solidFill>
            </a:endParaRPr>
          </a:p>
          <a:p>
            <a:endParaRPr lang="en-US" sz="1400" dirty="0">
              <a:solidFill>
                <a:schemeClr val="bg1"/>
              </a:solidFill>
            </a:endParaRPr>
          </a:p>
          <a:p>
            <a:endParaRPr lang="en-US" sz="1000" dirty="0">
              <a:solidFill>
                <a:schemeClr val="bg1"/>
              </a:solidFill>
            </a:endParaRPr>
          </a:p>
          <a:p>
            <a:r>
              <a:rPr lang="en-US" sz="2400" dirty="0">
                <a:solidFill>
                  <a:schemeClr val="bg1"/>
                </a:solidFill>
              </a:rPr>
              <a:t>Rotary International &amp; District Dues		  $171.00</a:t>
            </a:r>
          </a:p>
          <a:p>
            <a:r>
              <a:rPr lang="en-US" sz="2400" dirty="0">
                <a:solidFill>
                  <a:schemeClr val="bg1"/>
                </a:solidFill>
              </a:rPr>
              <a:t>    </a:t>
            </a:r>
            <a:r>
              <a:rPr lang="en-US" dirty="0">
                <a:solidFill>
                  <a:schemeClr val="bg1"/>
                </a:solidFill>
              </a:rPr>
              <a:t>Includes Rotary Magazine, Support, and Insurance</a:t>
            </a:r>
            <a:r>
              <a:rPr lang="en-US" sz="2400" dirty="0">
                <a:solidFill>
                  <a:schemeClr val="bg1"/>
                </a:solidFill>
              </a:rPr>
              <a:t>							   </a:t>
            </a:r>
          </a:p>
          <a:p>
            <a:r>
              <a:rPr lang="en-US" sz="2400" dirty="0">
                <a:solidFill>
                  <a:schemeClr val="bg1"/>
                </a:solidFill>
              </a:rPr>
              <a:t>Rotary District Dues							   $60.00</a:t>
            </a:r>
          </a:p>
          <a:p>
            <a:r>
              <a:rPr lang="en-US" sz="2400" dirty="0">
                <a:solidFill>
                  <a:schemeClr val="bg1"/>
                </a:solidFill>
              </a:rPr>
              <a:t>Rotary Foundation Donation </a:t>
            </a:r>
            <a:r>
              <a:rPr lang="en-US" dirty="0">
                <a:solidFill>
                  <a:schemeClr val="bg1"/>
                </a:solidFill>
              </a:rPr>
              <a:t>(if included)          </a:t>
            </a:r>
            <a:r>
              <a:rPr lang="en-US" sz="2400" dirty="0">
                <a:solidFill>
                  <a:schemeClr val="bg1"/>
                </a:solidFill>
              </a:rPr>
              <a:t>$xx.00</a:t>
            </a:r>
          </a:p>
          <a:p>
            <a:endParaRPr lang="en-US" sz="900" dirty="0">
              <a:solidFill>
                <a:schemeClr val="bg1"/>
              </a:solidFill>
            </a:endParaRPr>
          </a:p>
          <a:p>
            <a:r>
              <a:rPr lang="en-US" sz="2400" dirty="0">
                <a:solidFill>
                  <a:schemeClr val="bg1"/>
                </a:solidFill>
              </a:rPr>
              <a:t>Club Dues					   			        $xxx.00</a:t>
            </a:r>
          </a:p>
          <a:p>
            <a:r>
              <a:rPr lang="en-US" sz="2400" dirty="0">
                <a:solidFill>
                  <a:schemeClr val="bg1"/>
                </a:solidFill>
              </a:rPr>
              <a:t>       Meals &amp; Facility </a:t>
            </a:r>
          </a:p>
          <a:p>
            <a:endParaRPr lang="en-US" sz="2400" u="sng" dirty="0">
              <a:solidFill>
                <a:schemeClr val="bg1"/>
              </a:solidFill>
            </a:endParaRPr>
          </a:p>
          <a:p>
            <a:endParaRPr lang="en-US" sz="900" dirty="0">
              <a:solidFill>
                <a:schemeClr val="bg1"/>
              </a:solidFill>
            </a:endParaRPr>
          </a:p>
          <a:p>
            <a:r>
              <a:rPr lang="en-US" sz="2400" dirty="0">
                <a:solidFill>
                  <a:schemeClr val="bg1"/>
                </a:solidFill>
              </a:rPr>
              <a:t>Total Dues:							            $xxx.00</a:t>
            </a:r>
            <a:r>
              <a:rPr lang="en-US" sz="2000" dirty="0">
                <a:solidFill>
                  <a:schemeClr val="bg1"/>
                </a:solidFill>
              </a:rPr>
              <a:t>			</a:t>
            </a:r>
          </a:p>
        </p:txBody>
      </p:sp>
      <p:pic>
        <p:nvPicPr>
          <p:cNvPr id="7" name="Picture 6" descr="Logo&#10;&#10;Description automatically generated">
            <a:extLst>
              <a:ext uri="{FF2B5EF4-FFF2-40B4-BE49-F238E27FC236}">
                <a16:creationId xmlns:a16="http://schemas.microsoft.com/office/drawing/2014/main" id="{E6D6F7DC-5BBA-4351-B0FB-9511465A23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pic>
        <p:nvPicPr>
          <p:cNvPr id="8" name="Picture 7" descr="The image is a visual representation of the Rotary International organization, highlighting its core values and benefits, such as fun, community involvement, networking, and personal growth through service.&#10;&#10;AI-generated content may be incorrect.">
            <a:extLst>
              <a:ext uri="{FF2B5EF4-FFF2-40B4-BE49-F238E27FC236}">
                <a16:creationId xmlns:a16="http://schemas.microsoft.com/office/drawing/2014/main" id="{31D1BB0D-37BE-54FF-00D1-E9BC4A43B5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6545" y="1122859"/>
            <a:ext cx="3476817" cy="492013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amous Rotarians: Neil Armstrong | Rotary Club of Glenferrie">
            <a:extLst>
              <a:ext uri="{FF2B5EF4-FFF2-40B4-BE49-F238E27FC236}">
                <a16:creationId xmlns:a16="http://schemas.microsoft.com/office/drawing/2014/main" id="{BECD6CE6-37A4-9F09-BDB5-A15F42A8CA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8280" y="2158772"/>
            <a:ext cx="2383277" cy="15331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91587B7-1CC2-4855-88E2-496531B3DF8A}"/>
              </a:ext>
            </a:extLst>
          </p:cNvPr>
          <p:cNvSpPr txBox="1"/>
          <p:nvPr/>
        </p:nvSpPr>
        <p:spPr>
          <a:xfrm>
            <a:off x="543542" y="1338680"/>
            <a:ext cx="11292931" cy="461665"/>
          </a:xfrm>
          <a:prstGeom prst="rect">
            <a:avLst/>
          </a:prstGeom>
          <a:noFill/>
        </p:spPr>
        <p:txBody>
          <a:bodyPr wrap="square" rtlCol="0">
            <a:spAutoFit/>
          </a:bodyPr>
          <a:lstStyle/>
          <a:p>
            <a:r>
              <a:rPr lang="en-US" sz="2400" dirty="0">
                <a:solidFill>
                  <a:schemeClr val="bg1"/>
                </a:solidFill>
              </a:rPr>
              <a:t>Just a few of the reasons millions of people joined Rotary, even Neil Armstrong.</a:t>
            </a:r>
          </a:p>
        </p:txBody>
      </p:sp>
      <p:sp>
        <p:nvSpPr>
          <p:cNvPr id="7" name="TextBox 6">
            <a:extLst>
              <a:ext uri="{FF2B5EF4-FFF2-40B4-BE49-F238E27FC236}">
                <a16:creationId xmlns:a16="http://schemas.microsoft.com/office/drawing/2014/main" id="{F428EF98-E2F7-4DE6-8CD2-802915CE7D2C}"/>
              </a:ext>
            </a:extLst>
          </p:cNvPr>
          <p:cNvSpPr txBox="1"/>
          <p:nvPr/>
        </p:nvSpPr>
        <p:spPr>
          <a:xfrm>
            <a:off x="543542" y="644507"/>
            <a:ext cx="5656438" cy="769441"/>
          </a:xfrm>
          <a:prstGeom prst="rect">
            <a:avLst/>
          </a:prstGeom>
          <a:noFill/>
        </p:spPr>
        <p:txBody>
          <a:bodyPr wrap="square" rtlCol="0">
            <a:spAutoFit/>
          </a:bodyPr>
          <a:lstStyle/>
          <a:p>
            <a:r>
              <a:rPr lang="en-US" sz="4400" b="1" dirty="0">
                <a:solidFill>
                  <a:schemeClr val="bg1"/>
                </a:solidFill>
              </a:rPr>
              <a:t>Why do people join?</a:t>
            </a:r>
          </a:p>
        </p:txBody>
      </p:sp>
      <p:graphicFrame>
        <p:nvGraphicFramePr>
          <p:cNvPr id="15" name="TextBox 12">
            <a:extLst>
              <a:ext uri="{FF2B5EF4-FFF2-40B4-BE49-F238E27FC236}">
                <a16:creationId xmlns:a16="http://schemas.microsoft.com/office/drawing/2014/main" id="{FDB4A02A-8B01-4680-904F-1A037B280D4E}"/>
              </a:ext>
            </a:extLst>
          </p:cNvPr>
          <p:cNvGraphicFramePr/>
          <p:nvPr>
            <p:extLst>
              <p:ext uri="{D42A27DB-BD31-4B8C-83A1-F6EECF244321}">
                <p14:modId xmlns:p14="http://schemas.microsoft.com/office/powerpoint/2010/main" val="2359488613"/>
              </p:ext>
            </p:extLst>
          </p:nvPr>
        </p:nvGraphicFramePr>
        <p:xfrm>
          <a:off x="543542" y="1654135"/>
          <a:ext cx="8555460" cy="44448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Rectangle 9">
            <a:extLst>
              <a:ext uri="{FF2B5EF4-FFF2-40B4-BE49-F238E27FC236}">
                <a16:creationId xmlns:a16="http://schemas.microsoft.com/office/drawing/2014/main" id="{1551E43A-3594-66B3-E313-E4157837994F}"/>
              </a:ext>
            </a:extLst>
          </p:cNvPr>
          <p:cNvSpPr/>
          <p:nvPr/>
        </p:nvSpPr>
        <p:spPr>
          <a:xfrm>
            <a:off x="9099002" y="4007329"/>
            <a:ext cx="2979683" cy="1446550"/>
          </a:xfrm>
          <a:prstGeom prst="rect">
            <a:avLst/>
          </a:prstGeom>
          <a:noFill/>
        </p:spPr>
        <p:txBody>
          <a:bodyPr wrap="square" lIns="91440" tIns="45720" rIns="91440" bIns="45720">
            <a:spAutoFit/>
          </a:bodyPr>
          <a:lstStyle/>
          <a:p>
            <a:pPr algn="ctr"/>
            <a:r>
              <a:rPr lang="en-U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Now it is your turn!</a:t>
            </a:r>
          </a:p>
        </p:txBody>
      </p:sp>
      <p:pic>
        <p:nvPicPr>
          <p:cNvPr id="3" name="Picture 2" descr="Logo&#10;&#10;Description automatically generated">
            <a:extLst>
              <a:ext uri="{FF2B5EF4-FFF2-40B4-BE49-F238E27FC236}">
                <a16:creationId xmlns:a16="http://schemas.microsoft.com/office/drawing/2014/main" id="{25146B1A-0F43-0323-1DB8-F31808B7DD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Tree>
    <p:extLst>
      <p:ext uri="{BB962C8B-B14F-4D97-AF65-F5344CB8AC3E}">
        <p14:creationId xmlns:p14="http://schemas.microsoft.com/office/powerpoint/2010/main" val="4223854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CE4DFE-4D0A-443B-9202-D5E2A36D2951}"/>
              </a:ext>
            </a:extLst>
          </p:cNvPr>
          <p:cNvSpPr txBox="1"/>
          <p:nvPr/>
        </p:nvSpPr>
        <p:spPr>
          <a:xfrm>
            <a:off x="1163868" y="540089"/>
            <a:ext cx="5655865" cy="769441"/>
          </a:xfrm>
          <a:prstGeom prst="rect">
            <a:avLst/>
          </a:prstGeom>
          <a:noFill/>
        </p:spPr>
        <p:txBody>
          <a:bodyPr wrap="square" rtlCol="0">
            <a:spAutoFit/>
          </a:bodyPr>
          <a:lstStyle/>
          <a:p>
            <a:r>
              <a:rPr lang="en-US" sz="4400" b="1" dirty="0">
                <a:solidFill>
                  <a:schemeClr val="bg1"/>
                </a:solidFill>
              </a:rPr>
              <a:t>How To Join Rotary</a:t>
            </a:r>
          </a:p>
        </p:txBody>
      </p:sp>
      <p:sp>
        <p:nvSpPr>
          <p:cNvPr id="13" name="TextBox 12">
            <a:extLst>
              <a:ext uri="{FF2B5EF4-FFF2-40B4-BE49-F238E27FC236}">
                <a16:creationId xmlns:a16="http://schemas.microsoft.com/office/drawing/2014/main" id="{C0895BCF-2EFE-4B2F-9CD7-3A00335A6A46}"/>
              </a:ext>
            </a:extLst>
          </p:cNvPr>
          <p:cNvSpPr txBox="1"/>
          <p:nvPr/>
        </p:nvSpPr>
        <p:spPr>
          <a:xfrm>
            <a:off x="1060314" y="1586272"/>
            <a:ext cx="5027401" cy="1200329"/>
          </a:xfrm>
          <a:prstGeom prst="rect">
            <a:avLst/>
          </a:prstGeom>
          <a:noFill/>
        </p:spPr>
        <p:txBody>
          <a:bodyPr wrap="square" rtlCol="0">
            <a:spAutoFit/>
          </a:bodyPr>
          <a:lstStyle/>
          <a:p>
            <a:pPr algn="ctr"/>
            <a:r>
              <a:rPr lang="en-US" sz="2400" dirty="0">
                <a:solidFill>
                  <a:schemeClr val="bg1"/>
                </a:solidFill>
              </a:rPr>
              <a:t>New members become quickly involved in club activities, events, and consider leadership positions.</a:t>
            </a:r>
          </a:p>
        </p:txBody>
      </p:sp>
      <p:pic>
        <p:nvPicPr>
          <p:cNvPr id="3074" name="Picture 2" descr="How to become a Rotary Member | Rotary Club of Berwick">
            <a:extLst>
              <a:ext uri="{FF2B5EF4-FFF2-40B4-BE49-F238E27FC236}">
                <a16:creationId xmlns:a16="http://schemas.microsoft.com/office/drawing/2014/main" id="{FBA7CCDE-60C1-2236-F5D2-931A2C5581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9400" y="540089"/>
            <a:ext cx="4514850" cy="57340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chool of Nursing Nurse-Midwifery and DNP students pinned at program completion | School of ...">
            <a:extLst>
              <a:ext uri="{FF2B5EF4-FFF2-40B4-BE49-F238E27FC236}">
                <a16:creationId xmlns:a16="http://schemas.microsoft.com/office/drawing/2014/main" id="{5EAA4349-6DF9-4D99-99CA-E6059FEE6C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145" y="2845400"/>
            <a:ext cx="4099737" cy="27331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DD5A1A2D-0B96-8D0A-6216-E47F7E8DAD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
        <p:nvSpPr>
          <p:cNvPr id="4" name="Wave 3">
            <a:extLst>
              <a:ext uri="{FF2B5EF4-FFF2-40B4-BE49-F238E27FC236}">
                <a16:creationId xmlns:a16="http://schemas.microsoft.com/office/drawing/2014/main" id="{75F60032-95EF-FCA7-A4FB-CDEC3464E7A0}"/>
              </a:ext>
            </a:extLst>
          </p:cNvPr>
          <p:cNvSpPr/>
          <p:nvPr/>
        </p:nvSpPr>
        <p:spPr>
          <a:xfrm>
            <a:off x="3981007" y="5689050"/>
            <a:ext cx="3188560" cy="707886"/>
          </a:xfrm>
          <a:prstGeom prst="wav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Add links here for quick access</a:t>
            </a:r>
          </a:p>
        </p:txBody>
      </p:sp>
    </p:spTree>
    <p:extLst>
      <p:ext uri="{BB962C8B-B14F-4D97-AF65-F5344CB8AC3E}">
        <p14:creationId xmlns:p14="http://schemas.microsoft.com/office/powerpoint/2010/main" val="2474550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47" name="Rectangle 10246">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3054" y="4438092"/>
            <a:ext cx="11678805" cy="184177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20DC88B-4DF7-DEBA-BE35-B57E07C8C79E}"/>
              </a:ext>
            </a:extLst>
          </p:cNvPr>
          <p:cNvSpPr txBox="1"/>
          <p:nvPr/>
        </p:nvSpPr>
        <p:spPr>
          <a:xfrm>
            <a:off x="617684" y="4597055"/>
            <a:ext cx="11010319" cy="835691"/>
          </a:xfrm>
          <a:prstGeom prst="rect">
            <a:avLst/>
          </a:prstGeom>
        </p:spPr>
        <p:txBody>
          <a:bodyPr vert="horz" lIns="91440" tIns="45720" rIns="91440" bIns="45720" rtlCol="0" anchor="b">
            <a:normAutofit/>
          </a:bodyPr>
          <a:lstStyle/>
          <a:p>
            <a:pPr defTabSz="914400">
              <a:lnSpc>
                <a:spcPct val="90000"/>
              </a:lnSpc>
              <a:spcAft>
                <a:spcPts val="600"/>
              </a:spcAft>
            </a:pPr>
            <a:r>
              <a:rPr lang="en-US" sz="4000" kern="1200">
                <a:solidFill>
                  <a:srgbClr val="FFFFFF"/>
                </a:solidFill>
                <a:latin typeface="+mj-lt"/>
                <a:ea typeface="+mj-ea"/>
                <a:cs typeface="+mj-cs"/>
              </a:rPr>
              <a:t>What Could Rotary Bring To You?</a:t>
            </a:r>
          </a:p>
        </p:txBody>
      </p:sp>
      <p:pic>
        <p:nvPicPr>
          <p:cNvPr id="13" name="Picture 12" descr="A globe with text on it&#10;&#10;AI-generated content may be incorrect.">
            <a:extLst>
              <a:ext uri="{FF2B5EF4-FFF2-40B4-BE49-F238E27FC236}">
                <a16:creationId xmlns:a16="http://schemas.microsoft.com/office/drawing/2014/main" id="{50CCE3FC-1439-3A4C-3EEC-7F65119BED0D}"/>
              </a:ext>
            </a:extLst>
          </p:cNvPr>
          <p:cNvPicPr>
            <a:picLocks noChangeAspect="1"/>
          </p:cNvPicPr>
          <p:nvPr/>
        </p:nvPicPr>
        <p:blipFill>
          <a:blip r:embed="rId2">
            <a:extLst>
              <a:ext uri="{28A0092B-C50C-407E-A947-70E740481C1C}">
                <a14:useLocalDpi xmlns:a14="http://schemas.microsoft.com/office/drawing/2010/main" val="0"/>
              </a:ext>
            </a:extLst>
          </a:blip>
          <a:srcRect t="20139" r="-5" b="29340"/>
          <a:stretch/>
        </p:blipFill>
        <p:spPr>
          <a:xfrm>
            <a:off x="313090" y="311902"/>
            <a:ext cx="3858179" cy="1949117"/>
          </a:xfrm>
          <a:prstGeom prst="rect">
            <a:avLst/>
          </a:prstGeom>
        </p:spPr>
      </p:pic>
      <p:pic>
        <p:nvPicPr>
          <p:cNvPr id="10242" name="Picture 2" descr="Rotary Peace Scholarship Program 2023-2024 | Fully Funded - Study Tribune">
            <a:extLst>
              <a:ext uri="{FF2B5EF4-FFF2-40B4-BE49-F238E27FC236}">
                <a16:creationId xmlns:a16="http://schemas.microsoft.com/office/drawing/2014/main" id="{5FB8E5D3-068A-F548-2AF3-ED2A5F2822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21" r="4" b="4"/>
          <a:stretch/>
        </p:blipFill>
        <p:spPr bwMode="auto">
          <a:xfrm>
            <a:off x="4266513" y="311904"/>
            <a:ext cx="3862346" cy="19491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AD99334E-3CCB-8756-462F-9152BD4A7E1C}"/>
              </a:ext>
            </a:extLst>
          </p:cNvPr>
          <p:cNvPicPr>
            <a:picLocks noChangeAspect="1"/>
          </p:cNvPicPr>
          <p:nvPr/>
        </p:nvPicPr>
        <p:blipFill>
          <a:blip r:embed="rId4"/>
          <a:srcRect b="8213"/>
          <a:stretch/>
        </p:blipFill>
        <p:spPr>
          <a:xfrm>
            <a:off x="8224104" y="311903"/>
            <a:ext cx="3862767" cy="1949116"/>
          </a:xfrm>
          <a:prstGeom prst="rect">
            <a:avLst/>
          </a:prstGeom>
        </p:spPr>
      </p:pic>
      <p:pic>
        <p:nvPicPr>
          <p:cNvPr id="9" name="Picture 8" descr="A mountain range with snow capped mountains&#10;&#10;AI-generated content may be incorrect.">
            <a:extLst>
              <a:ext uri="{FF2B5EF4-FFF2-40B4-BE49-F238E27FC236}">
                <a16:creationId xmlns:a16="http://schemas.microsoft.com/office/drawing/2014/main" id="{9DF60215-1A78-70D4-FB92-A0A617399772}"/>
              </a:ext>
            </a:extLst>
          </p:cNvPr>
          <p:cNvPicPr>
            <a:picLocks noChangeAspect="1"/>
          </p:cNvPicPr>
          <p:nvPr/>
        </p:nvPicPr>
        <p:blipFill>
          <a:blip r:embed="rId5">
            <a:extLst>
              <a:ext uri="{28A0092B-C50C-407E-A947-70E740481C1C}">
                <a14:useLocalDpi xmlns:a14="http://schemas.microsoft.com/office/drawing/2010/main" val="0"/>
              </a:ext>
            </a:extLst>
          </a:blip>
          <a:srcRect t="24056" r="3" b="3"/>
          <a:stretch/>
        </p:blipFill>
        <p:spPr>
          <a:xfrm>
            <a:off x="313090" y="2349664"/>
            <a:ext cx="3859489" cy="1949118"/>
          </a:xfrm>
          <a:prstGeom prst="rect">
            <a:avLst/>
          </a:prstGeom>
        </p:spPr>
      </p:pic>
      <p:pic>
        <p:nvPicPr>
          <p:cNvPr id="3" name="Picture 2" descr="A group of people hugging each other&#10;&#10;AI-generated content may be incorrect.">
            <a:extLst>
              <a:ext uri="{FF2B5EF4-FFF2-40B4-BE49-F238E27FC236}">
                <a16:creationId xmlns:a16="http://schemas.microsoft.com/office/drawing/2014/main" id="{B855C2E0-E36C-E786-5014-727A27CB0BD7}"/>
              </a:ext>
            </a:extLst>
          </p:cNvPr>
          <p:cNvPicPr>
            <a:picLocks noChangeAspect="1"/>
          </p:cNvPicPr>
          <p:nvPr/>
        </p:nvPicPr>
        <p:blipFill>
          <a:blip r:embed="rId6">
            <a:extLst>
              <a:ext uri="{28A0092B-C50C-407E-A947-70E740481C1C}">
                <a14:useLocalDpi xmlns:a14="http://schemas.microsoft.com/office/drawing/2010/main" val="0"/>
              </a:ext>
            </a:extLst>
          </a:blip>
          <a:srcRect t="33718" r="-2" b="15697"/>
          <a:stretch/>
        </p:blipFill>
        <p:spPr>
          <a:xfrm>
            <a:off x="4261653" y="2348086"/>
            <a:ext cx="3859488" cy="1952271"/>
          </a:xfrm>
          <a:prstGeom prst="rect">
            <a:avLst/>
          </a:prstGeom>
        </p:spPr>
      </p:pic>
      <p:pic>
        <p:nvPicPr>
          <p:cNvPr id="7" name="Picture 6" descr="A young child pouring water from a faucet&#10;&#10;Description automatically generated with low confidence">
            <a:extLst>
              <a:ext uri="{FF2B5EF4-FFF2-40B4-BE49-F238E27FC236}">
                <a16:creationId xmlns:a16="http://schemas.microsoft.com/office/drawing/2014/main" id="{B8089953-CDAE-BBE4-EE2D-7FEE743BD949}"/>
              </a:ext>
            </a:extLst>
          </p:cNvPr>
          <p:cNvPicPr>
            <a:picLocks noChangeAspect="1"/>
          </p:cNvPicPr>
          <p:nvPr/>
        </p:nvPicPr>
        <p:blipFill>
          <a:blip r:embed="rId7">
            <a:extLst>
              <a:ext uri="{28A0092B-C50C-407E-A947-70E740481C1C}">
                <a14:useLocalDpi xmlns:a14="http://schemas.microsoft.com/office/drawing/2010/main" val="0"/>
              </a:ext>
            </a:extLst>
          </a:blip>
          <a:srcRect t="9219" r="-2" b="40278"/>
          <a:stretch/>
        </p:blipFill>
        <p:spPr>
          <a:xfrm>
            <a:off x="8231445" y="2348088"/>
            <a:ext cx="3859488" cy="1949117"/>
          </a:xfrm>
          <a:prstGeom prst="rect">
            <a:avLst/>
          </a:prstGeom>
        </p:spPr>
      </p:pic>
      <p:cxnSp>
        <p:nvCxnSpPr>
          <p:cNvPr id="10249" name="Straight Connector 10248">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0380" y="5520110"/>
            <a:ext cx="929997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2" descr="Rotary Clubs in South Mississippi take on 100 days of Service to improve lives | Biloxi Sun Herald">
            <a:extLst>
              <a:ext uri="{FF2B5EF4-FFF2-40B4-BE49-F238E27FC236}">
                <a16:creationId xmlns:a16="http://schemas.microsoft.com/office/drawing/2014/main" id="{F8D725A5-257B-DC1E-E893-AFBA6496E8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39163" y="311902"/>
            <a:ext cx="3847709" cy="21592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Friends of Rotary | Rotary Club of Epping">
            <a:extLst>
              <a:ext uri="{FF2B5EF4-FFF2-40B4-BE49-F238E27FC236}">
                <a16:creationId xmlns:a16="http://schemas.microsoft.com/office/drawing/2014/main" id="{D2699ED0-D17B-CE1A-EEAF-5E210071F91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57633" y="311901"/>
            <a:ext cx="3876933" cy="27618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riendship Exchange | Rotary International">
            <a:extLst>
              <a:ext uri="{FF2B5EF4-FFF2-40B4-BE49-F238E27FC236}">
                <a16:creationId xmlns:a16="http://schemas.microsoft.com/office/drawing/2014/main" id="{6A075EE0-1324-3656-6EFD-05C33A77DA3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24149" y="2400331"/>
            <a:ext cx="3912428" cy="19870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88B0B45-76BF-41E8-5DB3-24DA88170F7C}"/>
              </a:ext>
            </a:extLst>
          </p:cNvPr>
          <p:cNvSpPr txBox="1"/>
          <p:nvPr/>
        </p:nvSpPr>
        <p:spPr>
          <a:xfrm>
            <a:off x="1719031" y="5533142"/>
            <a:ext cx="7787575" cy="369332"/>
          </a:xfrm>
          <a:prstGeom prst="rect">
            <a:avLst/>
          </a:prstGeom>
          <a:noFill/>
        </p:spPr>
        <p:txBody>
          <a:bodyPr wrap="square">
            <a:spAutoFit/>
          </a:bodyPr>
          <a:lstStyle/>
          <a:p>
            <a:r>
              <a:rPr lang="en-US" b="1" dirty="0">
                <a:solidFill>
                  <a:schemeClr val="bg1"/>
                </a:solidFill>
              </a:rPr>
              <a:t>By joining Rotary, you gain a friend in every corner of the world."</a:t>
            </a:r>
            <a:r>
              <a:rPr lang="en-US" dirty="0">
                <a:solidFill>
                  <a:schemeClr val="bg1"/>
                </a:solidFill>
              </a:rPr>
              <a:t> </a:t>
            </a:r>
            <a:r>
              <a:rPr lang="en-US" dirty="0"/>
              <a:t>💙</a:t>
            </a:r>
          </a:p>
        </p:txBody>
      </p:sp>
    </p:spTree>
    <p:extLst>
      <p:ext uri="{BB962C8B-B14F-4D97-AF65-F5344CB8AC3E}">
        <p14:creationId xmlns:p14="http://schemas.microsoft.com/office/powerpoint/2010/main" val="1203629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4D91D61D-4D03-A872-ED3E-312876A769B3}"/>
            </a:ext>
          </a:extLst>
        </p:cNvPr>
        <p:cNvGrpSpPr/>
        <p:nvPr/>
      </p:nvGrpSpPr>
      <p:grpSpPr>
        <a:xfrm>
          <a:off x="0" y="0"/>
          <a:ext cx="0" cy="0"/>
          <a:chOff x="0" y="0"/>
          <a:chExt cx="0" cy="0"/>
        </a:xfrm>
      </p:grpSpPr>
      <p:sp>
        <p:nvSpPr>
          <p:cNvPr id="10247" name="Rectangle 10246">
            <a:extLst>
              <a:ext uri="{FF2B5EF4-FFF2-40B4-BE49-F238E27FC236}">
                <a16:creationId xmlns:a16="http://schemas.microsoft.com/office/drawing/2014/main" id="{DE8C1E17-BABB-98F6-ED55-DC722FBC72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3054" y="4438092"/>
            <a:ext cx="11678805" cy="184177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8931756-9862-2EF6-AE80-FC126EFA17CA}"/>
              </a:ext>
            </a:extLst>
          </p:cNvPr>
          <p:cNvSpPr txBox="1"/>
          <p:nvPr/>
        </p:nvSpPr>
        <p:spPr>
          <a:xfrm>
            <a:off x="617684" y="4597055"/>
            <a:ext cx="11010319" cy="835691"/>
          </a:xfrm>
          <a:prstGeom prst="rect">
            <a:avLst/>
          </a:prstGeom>
        </p:spPr>
        <p:txBody>
          <a:bodyPr vert="horz" lIns="91440" tIns="45720" rIns="91440" bIns="45720" rtlCol="0" anchor="b">
            <a:normAutofit/>
          </a:bodyPr>
          <a:lstStyle/>
          <a:p>
            <a:pPr defTabSz="914400">
              <a:lnSpc>
                <a:spcPct val="90000"/>
              </a:lnSpc>
              <a:spcAft>
                <a:spcPts val="600"/>
              </a:spcAft>
            </a:pPr>
            <a:r>
              <a:rPr lang="en-US" sz="4000" kern="1200" dirty="0">
                <a:solidFill>
                  <a:srgbClr val="FFFFFF"/>
                </a:solidFill>
                <a:latin typeface="+mj-lt"/>
                <a:ea typeface="+mj-ea"/>
                <a:cs typeface="+mj-cs"/>
              </a:rPr>
              <a:t>What Could You Bring To Rotary?</a:t>
            </a:r>
          </a:p>
        </p:txBody>
      </p:sp>
      <p:cxnSp>
        <p:nvCxnSpPr>
          <p:cNvPr id="10249" name="Straight Connector 10248">
            <a:extLst>
              <a:ext uri="{FF2B5EF4-FFF2-40B4-BE49-F238E27FC236}">
                <a16:creationId xmlns:a16="http://schemas.microsoft.com/office/drawing/2014/main" id="{38F7EE76-A040-7FF7-3968-DD659A46E1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0380" y="5520110"/>
            <a:ext cx="929997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C44BDFD-22B0-965C-04A5-ECEDFBF051CF}"/>
              </a:ext>
            </a:extLst>
          </p:cNvPr>
          <p:cNvSpPr txBox="1"/>
          <p:nvPr/>
        </p:nvSpPr>
        <p:spPr>
          <a:xfrm>
            <a:off x="1719031" y="5533142"/>
            <a:ext cx="9372010" cy="369332"/>
          </a:xfrm>
          <a:prstGeom prst="rect">
            <a:avLst/>
          </a:prstGeom>
          <a:noFill/>
        </p:spPr>
        <p:txBody>
          <a:bodyPr wrap="square">
            <a:spAutoFit/>
          </a:bodyPr>
          <a:lstStyle/>
          <a:p>
            <a:r>
              <a:rPr lang="en-US" b="1" dirty="0">
                <a:solidFill>
                  <a:schemeClr val="bg1"/>
                </a:solidFill>
              </a:rPr>
              <a:t>People give their energy and lend their resources: What matters most to you?"</a:t>
            </a:r>
            <a:r>
              <a:rPr lang="en-US" dirty="0">
                <a:solidFill>
                  <a:schemeClr val="bg1"/>
                </a:solidFill>
              </a:rPr>
              <a:t> </a:t>
            </a:r>
            <a:r>
              <a:rPr lang="en-US" dirty="0"/>
              <a:t>💙</a:t>
            </a:r>
          </a:p>
        </p:txBody>
      </p:sp>
      <p:pic>
        <p:nvPicPr>
          <p:cNvPr id="10" name="Picture 4" descr="President Nicolette having fun | Rotary Club of Santa Maria South">
            <a:extLst>
              <a:ext uri="{FF2B5EF4-FFF2-40B4-BE49-F238E27FC236}">
                <a16:creationId xmlns:a16="http://schemas.microsoft.com/office/drawing/2014/main" id="{AB7F4FEB-4678-A44D-D743-3429CDC0A8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2719" y="313419"/>
            <a:ext cx="2753993" cy="20625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Rotary Ladies | Rotary Northbridge">
            <a:extLst>
              <a:ext uri="{FF2B5EF4-FFF2-40B4-BE49-F238E27FC236}">
                <a16:creationId xmlns:a16="http://schemas.microsoft.com/office/drawing/2014/main" id="{83B4C794-85ED-1541-B686-0B609D0B79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4688" y="1936167"/>
            <a:ext cx="3403061" cy="226870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D9E1AC8-EF5A-CF0A-DA12-163DBB9CD608}"/>
              </a:ext>
            </a:extLst>
          </p:cNvPr>
          <p:cNvSpPr txBox="1"/>
          <p:nvPr/>
        </p:nvSpPr>
        <p:spPr>
          <a:xfrm>
            <a:off x="9460040" y="663128"/>
            <a:ext cx="1112355" cy="923330"/>
          </a:xfrm>
          <a:prstGeom prst="rect">
            <a:avLst/>
          </a:prstGeom>
          <a:noFill/>
        </p:spPr>
        <p:txBody>
          <a:bodyPr wrap="square">
            <a:spAutoFit/>
          </a:bodyPr>
          <a:lstStyle/>
          <a:p>
            <a:r>
              <a:rPr lang="en-US" b="1" dirty="0">
                <a:solidFill>
                  <a:srgbClr val="FFBE10"/>
                </a:solidFill>
              </a:rPr>
              <a:t>DO WE HAVE FUN?</a:t>
            </a:r>
            <a:endParaRPr lang="en-US" b="1" dirty="0"/>
          </a:p>
        </p:txBody>
      </p:sp>
      <p:sp>
        <p:nvSpPr>
          <p:cNvPr id="14" name="TextBox 13">
            <a:extLst>
              <a:ext uri="{FF2B5EF4-FFF2-40B4-BE49-F238E27FC236}">
                <a16:creationId xmlns:a16="http://schemas.microsoft.com/office/drawing/2014/main" id="{C9FC2DA8-2140-0D5D-C639-BC5C1139AC95}"/>
              </a:ext>
            </a:extLst>
          </p:cNvPr>
          <p:cNvSpPr txBox="1"/>
          <p:nvPr/>
        </p:nvSpPr>
        <p:spPr>
          <a:xfrm>
            <a:off x="7236324" y="2885854"/>
            <a:ext cx="812810" cy="369332"/>
          </a:xfrm>
          <a:prstGeom prst="rect">
            <a:avLst/>
          </a:prstGeom>
          <a:noFill/>
        </p:spPr>
        <p:txBody>
          <a:bodyPr wrap="square">
            <a:spAutoFit/>
          </a:bodyPr>
          <a:lstStyle/>
          <a:p>
            <a:r>
              <a:rPr lang="en-US" sz="1800" b="1" dirty="0">
                <a:solidFill>
                  <a:srgbClr val="FFBE10"/>
                </a:solidFill>
              </a:rPr>
              <a:t>YES!</a:t>
            </a:r>
            <a:endParaRPr lang="en-US" b="1" dirty="0"/>
          </a:p>
        </p:txBody>
      </p:sp>
      <p:pic>
        <p:nvPicPr>
          <p:cNvPr id="2050" name="Picture 2">
            <a:extLst>
              <a:ext uri="{FF2B5EF4-FFF2-40B4-BE49-F238E27FC236}">
                <a16:creationId xmlns:a16="http://schemas.microsoft.com/office/drawing/2014/main" id="{15C7A08C-6BA0-4B0A-2228-F53DA499AC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054" y="298796"/>
            <a:ext cx="3243688" cy="287260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4BA4447-92D6-2B7E-B151-F13B5AC8BBD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32744" y="1833944"/>
            <a:ext cx="2972254" cy="2473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140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8C1C29F9-6CFE-4805-9054-5EA0519DF416}"/>
              </a:ext>
            </a:extLst>
          </p:cNvPr>
          <p:cNvPicPr>
            <a:picLocks noChangeAspect="1"/>
          </p:cNvPicPr>
          <p:nvPr/>
        </p:nvPicPr>
        <p:blipFill rotWithShape="1">
          <a:blip r:embed="rId3">
            <a:extLst>
              <a:ext uri="{28A0092B-C50C-407E-A947-70E740481C1C}">
                <a14:useLocalDpi xmlns:a14="http://schemas.microsoft.com/office/drawing/2010/main" val="0"/>
              </a:ext>
            </a:extLst>
          </a:blip>
          <a:srcRect l="1006" t="14386" r="2386" b="20956"/>
          <a:stretch/>
        </p:blipFill>
        <p:spPr>
          <a:xfrm>
            <a:off x="1080321" y="1134792"/>
            <a:ext cx="5369663" cy="2932384"/>
          </a:xfrm>
          <a:prstGeom prst="rect">
            <a:avLst/>
          </a:prstGeom>
          <a:ln w="38100">
            <a:solidFill>
              <a:schemeClr val="bg1"/>
            </a:solidFill>
          </a:ln>
        </p:spPr>
      </p:pic>
      <p:sp>
        <p:nvSpPr>
          <p:cNvPr id="8" name="TextBox 7">
            <a:extLst>
              <a:ext uri="{FF2B5EF4-FFF2-40B4-BE49-F238E27FC236}">
                <a16:creationId xmlns:a16="http://schemas.microsoft.com/office/drawing/2014/main" id="{825FC219-6ED2-4A58-837F-C2AF0BD432DC}"/>
              </a:ext>
            </a:extLst>
          </p:cNvPr>
          <p:cNvSpPr txBox="1"/>
          <p:nvPr/>
        </p:nvSpPr>
        <p:spPr>
          <a:xfrm>
            <a:off x="2339630" y="4289031"/>
            <a:ext cx="8220707" cy="954107"/>
          </a:xfrm>
          <a:prstGeom prst="rect">
            <a:avLst/>
          </a:prstGeom>
          <a:noFill/>
        </p:spPr>
        <p:txBody>
          <a:bodyPr wrap="square" rtlCol="0">
            <a:spAutoFit/>
          </a:bodyPr>
          <a:lstStyle/>
          <a:p>
            <a:pPr algn="ctr"/>
            <a:r>
              <a:rPr lang="en-US" sz="2800" dirty="0">
                <a:solidFill>
                  <a:schemeClr val="bg1"/>
                </a:solidFill>
              </a:rPr>
              <a:t>Neighbors, friends, and problem solvers share ideas and take action to create lasting change.</a:t>
            </a:r>
          </a:p>
        </p:txBody>
      </p:sp>
      <p:pic>
        <p:nvPicPr>
          <p:cNvPr id="6" name="Picture 5" descr="Logo&#10;&#10;Description automatically generated">
            <a:extLst>
              <a:ext uri="{FF2B5EF4-FFF2-40B4-BE49-F238E27FC236}">
                <a16:creationId xmlns:a16="http://schemas.microsoft.com/office/drawing/2014/main" id="{E6D6F7DC-5BBA-4351-B0FB-9511465A23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pic>
        <p:nvPicPr>
          <p:cNvPr id="4" name="Picture 3" descr="A blue sign with white text&#10;&#10;AI-generated content may be incorrect.">
            <a:extLst>
              <a:ext uri="{FF2B5EF4-FFF2-40B4-BE49-F238E27FC236}">
                <a16:creationId xmlns:a16="http://schemas.microsoft.com/office/drawing/2014/main" id="{5220F8EA-D45D-3BB1-8C6F-6C0C536D73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4444" y="1098168"/>
            <a:ext cx="3750808" cy="2994472"/>
          </a:xfrm>
          <a:prstGeom prst="rect">
            <a:avLst/>
          </a:prstGeom>
        </p:spPr>
      </p:pic>
    </p:spTree>
    <p:extLst>
      <p:ext uri="{BB962C8B-B14F-4D97-AF65-F5344CB8AC3E}">
        <p14:creationId xmlns:p14="http://schemas.microsoft.com/office/powerpoint/2010/main" val="1981190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ank You, Rotary Clubs - Open Table">
            <a:extLst>
              <a:ext uri="{FF2B5EF4-FFF2-40B4-BE49-F238E27FC236}">
                <a16:creationId xmlns:a16="http://schemas.microsoft.com/office/drawing/2014/main" id="{555C855F-5A24-945C-161B-A814F7DFD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3006" y="1605065"/>
            <a:ext cx="5641259" cy="3141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43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0B7E6F-EFB5-4024-8D45-C5816FC0055C}"/>
              </a:ext>
            </a:extLst>
          </p:cNvPr>
          <p:cNvSpPr txBox="1"/>
          <p:nvPr/>
        </p:nvSpPr>
        <p:spPr>
          <a:xfrm>
            <a:off x="3010488" y="273824"/>
            <a:ext cx="7103839" cy="584775"/>
          </a:xfrm>
          <a:prstGeom prst="rect">
            <a:avLst/>
          </a:prstGeom>
          <a:noFill/>
        </p:spPr>
        <p:txBody>
          <a:bodyPr wrap="square" rtlCol="0">
            <a:spAutoFit/>
          </a:bodyPr>
          <a:lstStyle/>
          <a:p>
            <a:pPr algn="ctr"/>
            <a:r>
              <a:rPr lang="en-US" sz="3200" b="1" dirty="0">
                <a:solidFill>
                  <a:srgbClr val="FFBE10"/>
                </a:solidFill>
              </a:rPr>
              <a:t>People Of Action</a:t>
            </a:r>
          </a:p>
        </p:txBody>
      </p:sp>
      <p:pic>
        <p:nvPicPr>
          <p:cNvPr id="15" name="Picture 14">
            <a:extLst>
              <a:ext uri="{FF2B5EF4-FFF2-40B4-BE49-F238E27FC236}">
                <a16:creationId xmlns:a16="http://schemas.microsoft.com/office/drawing/2014/main" id="{01A8B32F-0E9E-4289-98F9-D1628AA498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1413" y="3521259"/>
            <a:ext cx="3598304" cy="2667000"/>
          </a:xfrm>
          <a:prstGeom prst="rect">
            <a:avLst/>
          </a:prstGeom>
        </p:spPr>
      </p:pic>
      <p:pic>
        <p:nvPicPr>
          <p:cNvPr id="6" name="Picture 5">
            <a:extLst>
              <a:ext uri="{FF2B5EF4-FFF2-40B4-BE49-F238E27FC236}">
                <a16:creationId xmlns:a16="http://schemas.microsoft.com/office/drawing/2014/main" id="{34DEDB76-44E2-44FE-89E3-8ACF9B3D483C}"/>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4455611" y="1117171"/>
            <a:ext cx="3900488" cy="2435264"/>
          </a:xfrm>
          <a:prstGeom prst="rect">
            <a:avLst/>
          </a:prstGeom>
        </p:spPr>
      </p:pic>
      <p:pic>
        <p:nvPicPr>
          <p:cNvPr id="8" name="Picture 7">
            <a:extLst>
              <a:ext uri="{FF2B5EF4-FFF2-40B4-BE49-F238E27FC236}">
                <a16:creationId xmlns:a16="http://schemas.microsoft.com/office/drawing/2014/main" id="{39F94C20-931B-4F17-BF9E-4978C5267CC7}"/>
              </a:ext>
            </a:extLst>
          </p:cNvPr>
          <p:cNvPicPr>
            <a:picLocks/>
          </p:cNvPicPr>
          <p:nvPr/>
        </p:nvPicPr>
        <p:blipFill rotWithShape="1">
          <a:blip r:embed="rId5">
            <a:extLst>
              <a:ext uri="{28A0092B-C50C-407E-A947-70E740481C1C}">
                <a14:useLocalDpi xmlns:a14="http://schemas.microsoft.com/office/drawing/2010/main" val="0"/>
              </a:ext>
            </a:extLst>
          </a:blip>
          <a:srcRect l="1400" r="9140"/>
          <a:stretch/>
        </p:blipFill>
        <p:spPr>
          <a:xfrm>
            <a:off x="868681" y="3528716"/>
            <a:ext cx="3783329" cy="2659543"/>
          </a:xfrm>
          <a:prstGeom prst="rect">
            <a:avLst/>
          </a:prstGeom>
        </p:spPr>
      </p:pic>
      <p:pic>
        <p:nvPicPr>
          <p:cNvPr id="10" name="Picture 9">
            <a:extLst>
              <a:ext uri="{FF2B5EF4-FFF2-40B4-BE49-F238E27FC236}">
                <a16:creationId xmlns:a16="http://schemas.microsoft.com/office/drawing/2014/main" id="{0B62721F-1F89-4A14-ACD1-8903FF9F4ADC}"/>
              </a:ext>
            </a:extLst>
          </p:cNvPr>
          <p:cNvPicPr>
            <a:picLocks noChangeAspect="1"/>
          </p:cNvPicPr>
          <p:nvPr/>
        </p:nvPicPr>
        <p:blipFill rotWithShape="1">
          <a:blip r:embed="rId6">
            <a:extLst>
              <a:ext uri="{28A0092B-C50C-407E-A947-70E740481C1C}">
                <a14:useLocalDpi xmlns:a14="http://schemas.microsoft.com/office/drawing/2010/main" val="0"/>
              </a:ext>
            </a:extLst>
          </a:blip>
          <a:srcRect l="4293" r="5782"/>
          <a:stretch/>
        </p:blipFill>
        <p:spPr>
          <a:xfrm>
            <a:off x="8206740" y="3521259"/>
            <a:ext cx="3451860" cy="2667000"/>
          </a:xfrm>
          <a:prstGeom prst="rect">
            <a:avLst/>
          </a:prstGeom>
        </p:spPr>
      </p:pic>
      <p:pic>
        <p:nvPicPr>
          <p:cNvPr id="5" name="Picture 4" descr="A picture containing text, person&#10;&#10;Description automatically generated">
            <a:extLst>
              <a:ext uri="{FF2B5EF4-FFF2-40B4-BE49-F238E27FC236}">
                <a16:creationId xmlns:a16="http://schemas.microsoft.com/office/drawing/2014/main" id="{AD3806AA-D119-4C8A-81F4-D724BE22BD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67667" y="1118559"/>
            <a:ext cx="3509110" cy="2411545"/>
          </a:xfrm>
          <a:prstGeom prst="rect">
            <a:avLst/>
          </a:prstGeom>
        </p:spPr>
      </p:pic>
      <p:sp>
        <p:nvSpPr>
          <p:cNvPr id="18" name="Freeform 4"/>
          <p:cNvSpPr/>
          <p:nvPr/>
        </p:nvSpPr>
        <p:spPr>
          <a:xfrm>
            <a:off x="852936" y="1117171"/>
            <a:ext cx="3861483" cy="2404088"/>
          </a:xfrm>
          <a:custGeom>
            <a:avLst/>
            <a:gdLst/>
            <a:ahLst/>
            <a:cxnLst/>
            <a:rect l="l" t="t" r="r" b="b"/>
            <a:pathLst>
              <a:path w="5341697" h="3324672">
                <a:moveTo>
                  <a:pt x="0" y="0"/>
                </a:moveTo>
                <a:lnTo>
                  <a:pt x="5341697" y="0"/>
                </a:lnTo>
                <a:lnTo>
                  <a:pt x="5341697" y="3324672"/>
                </a:lnTo>
                <a:lnTo>
                  <a:pt x="0" y="3324672"/>
                </a:lnTo>
                <a:lnTo>
                  <a:pt x="0" y="0"/>
                </a:lnTo>
                <a:close/>
              </a:path>
            </a:pathLst>
          </a:custGeom>
          <a:blipFill>
            <a:blip r:embed="rId8"/>
            <a:srcRect/>
            <a:stretch>
              <a:fillRect l="-2960" t="-475" r="2960" b="475"/>
            </a:stretch>
          </a:blipFill>
        </p:spPr>
        <p:txBody>
          <a:bodyPr/>
          <a:lstStyle/>
          <a:p>
            <a:endParaRPr lang="en-US"/>
          </a:p>
        </p:txBody>
      </p:sp>
    </p:spTree>
    <p:extLst>
      <p:ext uri="{BB962C8B-B14F-4D97-AF65-F5344CB8AC3E}">
        <p14:creationId xmlns:p14="http://schemas.microsoft.com/office/powerpoint/2010/main" val="527920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F62A49-730D-421F-9EDD-B12D2EC61B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7285" y="775771"/>
            <a:ext cx="2793119" cy="2950757"/>
          </a:xfrm>
          <a:prstGeom prst="rect">
            <a:avLst/>
          </a:prstGeom>
        </p:spPr>
      </p:pic>
      <p:sp>
        <p:nvSpPr>
          <p:cNvPr id="12" name="TextBox 11">
            <a:extLst>
              <a:ext uri="{FF2B5EF4-FFF2-40B4-BE49-F238E27FC236}">
                <a16:creationId xmlns:a16="http://schemas.microsoft.com/office/drawing/2014/main" id="{5C91185E-7518-41CC-B232-069F19E90E56}"/>
              </a:ext>
            </a:extLst>
          </p:cNvPr>
          <p:cNvSpPr txBox="1"/>
          <p:nvPr/>
        </p:nvSpPr>
        <p:spPr>
          <a:xfrm>
            <a:off x="766133" y="4251578"/>
            <a:ext cx="10867696" cy="1569660"/>
          </a:xfrm>
          <a:prstGeom prst="rect">
            <a:avLst/>
          </a:prstGeom>
          <a:noFill/>
        </p:spPr>
        <p:txBody>
          <a:bodyPr wrap="square" rtlCol="0">
            <a:spAutoFit/>
          </a:bodyPr>
          <a:lstStyle/>
          <a:p>
            <a:pPr algn="ctr"/>
            <a:r>
              <a:rPr lang="en-US" sz="2400" dirty="0">
                <a:solidFill>
                  <a:schemeClr val="accent3"/>
                </a:solidFill>
              </a:rPr>
              <a:t>The first Rotary Club was organized in 1905, by Chicago Attorney Paul Harris. </a:t>
            </a:r>
            <a:r>
              <a:rPr lang="en-US" sz="2000" dirty="0">
                <a:solidFill>
                  <a:schemeClr val="accent3"/>
                </a:solidFill>
              </a:rPr>
              <a:t>The original four-member club met for fellowship in </a:t>
            </a:r>
            <a:r>
              <a:rPr lang="en-US" sz="2000" dirty="0">
                <a:solidFill>
                  <a:srgbClr val="FFFF00"/>
                </a:solidFill>
              </a:rPr>
              <a:t>rotation </a:t>
            </a:r>
            <a:r>
              <a:rPr lang="en-US" sz="2000" dirty="0">
                <a:solidFill>
                  <a:schemeClr val="accent3"/>
                </a:solidFill>
              </a:rPr>
              <a:t>at member’s offices…</a:t>
            </a:r>
          </a:p>
          <a:p>
            <a:pPr algn="ctr"/>
            <a:endParaRPr lang="en-US" sz="2000" dirty="0">
              <a:solidFill>
                <a:schemeClr val="accent3"/>
              </a:solidFill>
            </a:endParaRPr>
          </a:p>
          <a:p>
            <a:pPr algn="ctr"/>
            <a:r>
              <a:rPr lang="en-US" sz="2400" dirty="0">
                <a:solidFill>
                  <a:schemeClr val="accent3"/>
                </a:solidFill>
              </a:rPr>
              <a:t>thus the name </a:t>
            </a:r>
            <a:r>
              <a:rPr lang="en-US" sz="2400" b="1" dirty="0">
                <a:solidFill>
                  <a:schemeClr val="accent3"/>
                </a:solidFill>
              </a:rPr>
              <a:t>ROTARY and the foundation on which we are built.</a:t>
            </a:r>
          </a:p>
          <a:p>
            <a:pPr algn="ctr"/>
            <a:endParaRPr lang="en-US" sz="800" b="1" dirty="0">
              <a:solidFill>
                <a:schemeClr val="accent3"/>
              </a:solidFill>
            </a:endParaRPr>
          </a:p>
        </p:txBody>
      </p:sp>
      <p:pic>
        <p:nvPicPr>
          <p:cNvPr id="16" name="Picture 15">
            <a:extLst>
              <a:ext uri="{FF2B5EF4-FFF2-40B4-BE49-F238E27FC236}">
                <a16:creationId xmlns:a16="http://schemas.microsoft.com/office/drawing/2014/main" id="{8735A8F7-4BE1-4DB0-BFE3-A0E8E82C79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4057" y="775771"/>
            <a:ext cx="4193597" cy="2795731"/>
          </a:xfrm>
          <a:prstGeom prst="rect">
            <a:avLst/>
          </a:prstGeom>
        </p:spPr>
      </p:pic>
      <p:sp>
        <p:nvSpPr>
          <p:cNvPr id="22" name="TextBox 21">
            <a:extLst>
              <a:ext uri="{FF2B5EF4-FFF2-40B4-BE49-F238E27FC236}">
                <a16:creationId xmlns:a16="http://schemas.microsoft.com/office/drawing/2014/main" id="{F635BC3E-7F57-4372-8C84-52CD172B2BBE}"/>
              </a:ext>
            </a:extLst>
          </p:cNvPr>
          <p:cNvSpPr txBox="1"/>
          <p:nvPr/>
        </p:nvSpPr>
        <p:spPr>
          <a:xfrm>
            <a:off x="5182415" y="3536374"/>
            <a:ext cx="4193597" cy="646331"/>
          </a:xfrm>
          <a:prstGeom prst="rect">
            <a:avLst/>
          </a:prstGeom>
          <a:noFill/>
        </p:spPr>
        <p:txBody>
          <a:bodyPr wrap="square" rtlCol="0">
            <a:spAutoFit/>
          </a:bodyPr>
          <a:lstStyle/>
          <a:p>
            <a:pPr algn="ctr"/>
            <a:r>
              <a:rPr lang="en-US" dirty="0">
                <a:solidFill>
                  <a:schemeClr val="accent3"/>
                </a:solidFill>
              </a:rPr>
              <a:t>From left: Gustavus Loehr, Silvester Schiele, Hiram </a:t>
            </a:r>
            <a:r>
              <a:rPr lang="en-US" dirty="0" err="1">
                <a:solidFill>
                  <a:schemeClr val="accent3"/>
                </a:solidFill>
              </a:rPr>
              <a:t>Shorey</a:t>
            </a:r>
            <a:r>
              <a:rPr lang="en-US" dirty="0">
                <a:solidFill>
                  <a:schemeClr val="accent3"/>
                </a:solidFill>
              </a:rPr>
              <a:t> and Paul Harris.</a:t>
            </a:r>
          </a:p>
        </p:txBody>
      </p:sp>
      <p:pic>
        <p:nvPicPr>
          <p:cNvPr id="5" name="Picture 4" descr="Logo&#10;&#10;Description automatically generated">
            <a:extLst>
              <a:ext uri="{FF2B5EF4-FFF2-40B4-BE49-F238E27FC236}">
                <a16:creationId xmlns:a16="http://schemas.microsoft.com/office/drawing/2014/main" id="{E2E820DE-6F13-484E-9683-2449F13FE4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3038" y="5757896"/>
            <a:ext cx="1991326" cy="724119"/>
          </a:xfrm>
          <a:prstGeom prst="rect">
            <a:avLst/>
          </a:prstGeom>
        </p:spPr>
      </p:pic>
      <p:sp>
        <p:nvSpPr>
          <p:cNvPr id="3" name="TextBox 2">
            <a:extLst>
              <a:ext uri="{FF2B5EF4-FFF2-40B4-BE49-F238E27FC236}">
                <a16:creationId xmlns:a16="http://schemas.microsoft.com/office/drawing/2014/main" id="{EA5F5B4C-664C-4226-89F4-13CBE7E0DAC5}"/>
              </a:ext>
            </a:extLst>
          </p:cNvPr>
          <p:cNvSpPr txBox="1"/>
          <p:nvPr/>
        </p:nvSpPr>
        <p:spPr>
          <a:xfrm>
            <a:off x="1851305" y="3732695"/>
            <a:ext cx="1807780" cy="369332"/>
          </a:xfrm>
          <a:prstGeom prst="rect">
            <a:avLst/>
          </a:prstGeom>
          <a:noFill/>
        </p:spPr>
        <p:txBody>
          <a:bodyPr wrap="square" rtlCol="0">
            <a:spAutoFit/>
          </a:bodyPr>
          <a:lstStyle/>
          <a:p>
            <a:pPr algn="ctr"/>
            <a:r>
              <a:rPr lang="en-US" b="1" dirty="0">
                <a:solidFill>
                  <a:schemeClr val="bg1"/>
                </a:solidFill>
              </a:rPr>
              <a:t>Paul Harris</a:t>
            </a:r>
          </a:p>
        </p:txBody>
      </p:sp>
      <p:sp>
        <p:nvSpPr>
          <p:cNvPr id="2" name="TextBox 1">
            <a:extLst>
              <a:ext uri="{FF2B5EF4-FFF2-40B4-BE49-F238E27FC236}">
                <a16:creationId xmlns:a16="http://schemas.microsoft.com/office/drawing/2014/main" id="{930E0FD6-ECEE-E013-8020-5EDE71353697}"/>
              </a:ext>
            </a:extLst>
          </p:cNvPr>
          <p:cNvSpPr txBox="1"/>
          <p:nvPr/>
        </p:nvSpPr>
        <p:spPr>
          <a:xfrm>
            <a:off x="1672137" y="64049"/>
            <a:ext cx="7103839" cy="584775"/>
          </a:xfrm>
          <a:prstGeom prst="rect">
            <a:avLst/>
          </a:prstGeom>
          <a:noFill/>
        </p:spPr>
        <p:txBody>
          <a:bodyPr wrap="square" rtlCol="0">
            <a:spAutoFit/>
          </a:bodyPr>
          <a:lstStyle/>
          <a:p>
            <a:pPr algn="ctr"/>
            <a:r>
              <a:rPr lang="en-US" sz="3200" b="1" dirty="0">
                <a:solidFill>
                  <a:srgbClr val="FFBE10"/>
                </a:solidFill>
              </a:rPr>
              <a:t>Our History</a:t>
            </a:r>
          </a:p>
        </p:txBody>
      </p:sp>
    </p:spTree>
    <p:extLst>
      <p:ext uri="{BB962C8B-B14F-4D97-AF65-F5344CB8AC3E}">
        <p14:creationId xmlns:p14="http://schemas.microsoft.com/office/powerpoint/2010/main" val="420892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8960D-8FC6-29A8-909E-0DDDC290F7C5}"/>
              </a:ext>
            </a:extLst>
          </p:cNvPr>
          <p:cNvSpPr>
            <a:spLocks noGrp="1"/>
          </p:cNvSpPr>
          <p:nvPr>
            <p:ph type="title"/>
          </p:nvPr>
        </p:nvSpPr>
        <p:spPr/>
        <p:txBody>
          <a:bodyPr/>
          <a:lstStyle/>
          <a:p>
            <a:r>
              <a:rPr lang="en-US" dirty="0"/>
              <a:t>Rotary International President</a:t>
            </a:r>
          </a:p>
        </p:txBody>
      </p:sp>
      <p:sp>
        <p:nvSpPr>
          <p:cNvPr id="8" name="TextBox 7">
            <a:extLst>
              <a:ext uri="{FF2B5EF4-FFF2-40B4-BE49-F238E27FC236}">
                <a16:creationId xmlns:a16="http://schemas.microsoft.com/office/drawing/2014/main" id="{40594ECC-0433-98EB-5600-0525E98C3A06}"/>
              </a:ext>
            </a:extLst>
          </p:cNvPr>
          <p:cNvSpPr txBox="1"/>
          <p:nvPr/>
        </p:nvSpPr>
        <p:spPr>
          <a:xfrm>
            <a:off x="980745" y="1127261"/>
            <a:ext cx="10438471" cy="1754326"/>
          </a:xfrm>
          <a:prstGeom prst="rect">
            <a:avLst/>
          </a:prstGeom>
          <a:noFill/>
        </p:spPr>
        <p:txBody>
          <a:bodyPr wrap="square">
            <a:spAutoFit/>
          </a:bodyPr>
          <a:lstStyle/>
          <a:p>
            <a:pPr algn="l"/>
            <a:r>
              <a:rPr lang="en-US" b="1" i="0" dirty="0">
                <a:solidFill>
                  <a:srgbClr val="FFBE10"/>
                </a:solidFill>
                <a:effectLst/>
                <a:latin typeface="Arial" panose="020B0604020202020204" pitchFamily="34" charset="0"/>
                <a:cs typeface="Arial" panose="020B0604020202020204" pitchFamily="34" charset="0"/>
              </a:rPr>
              <a:t>The President of Rotary International is the highest-ranking Rotary officer and chairs the Rotary Board of Directors. He/she is the first representative of Rotary to Heads of State, the media and the public.</a:t>
            </a:r>
          </a:p>
          <a:p>
            <a:pPr algn="l"/>
            <a:endParaRPr lang="en-US" b="0" i="0" dirty="0">
              <a:solidFill>
                <a:srgbClr val="FFFFFF"/>
              </a:solidFill>
              <a:effectLst/>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11" name="Picture 10" descr="Logo&#10;&#10;Description automatically generated">
            <a:extLst>
              <a:ext uri="{FF2B5EF4-FFF2-40B4-BE49-F238E27FC236}">
                <a16:creationId xmlns:a16="http://schemas.microsoft.com/office/drawing/2014/main" id="{16B66D32-C7A9-B81A-C357-E1CEBAB1F0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
        <p:nvSpPr>
          <p:cNvPr id="12" name="TextBox 11">
            <a:extLst>
              <a:ext uri="{FF2B5EF4-FFF2-40B4-BE49-F238E27FC236}">
                <a16:creationId xmlns:a16="http://schemas.microsoft.com/office/drawing/2014/main" id="{2C3FCE50-7AF0-098B-CFB3-FB911DE26688}"/>
              </a:ext>
            </a:extLst>
          </p:cNvPr>
          <p:cNvSpPr txBox="1"/>
          <p:nvPr/>
        </p:nvSpPr>
        <p:spPr>
          <a:xfrm>
            <a:off x="1240897" y="2585561"/>
            <a:ext cx="5327009" cy="1477328"/>
          </a:xfrm>
          <a:prstGeom prst="rect">
            <a:avLst/>
          </a:prstGeom>
          <a:noFill/>
        </p:spPr>
        <p:txBody>
          <a:bodyPr wrap="square" rtlCol="0">
            <a:spAutoFit/>
          </a:bodyPr>
          <a:lstStyle/>
          <a:p>
            <a:r>
              <a:rPr lang="en-US" dirty="0">
                <a:solidFill>
                  <a:schemeClr val="bg1"/>
                </a:solidFill>
              </a:rPr>
              <a:t>Read the latest newsletter from Rotary International to stay up to date with messaging, events, and happenings in Rotary</a:t>
            </a:r>
          </a:p>
          <a:p>
            <a:endParaRPr lang="en-US" dirty="0"/>
          </a:p>
          <a:p>
            <a:r>
              <a:rPr lang="en-US" dirty="0">
                <a:hlinkClick r:id="rId3"/>
              </a:rPr>
              <a:t>https://www.rotary.org/en/news-features</a:t>
            </a:r>
            <a:endParaRPr lang="en-US" dirty="0"/>
          </a:p>
        </p:txBody>
      </p:sp>
      <p:pic>
        <p:nvPicPr>
          <p:cNvPr id="14" name="Picture 13" descr="The image depicts a person wearing a blue uniform and a hat, standing outdoors among greenery, with a blue background and yellow accents.&#10;&#10;AI-generated content may be incorrect.">
            <a:extLst>
              <a:ext uri="{FF2B5EF4-FFF2-40B4-BE49-F238E27FC236}">
                <a16:creationId xmlns:a16="http://schemas.microsoft.com/office/drawing/2014/main" id="{AC512373-BCFC-0260-F361-7EE3DDF973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8522" y="2103341"/>
            <a:ext cx="2180952" cy="2857143"/>
          </a:xfrm>
          <a:prstGeom prst="rect">
            <a:avLst/>
          </a:prstGeom>
        </p:spPr>
      </p:pic>
      <p:pic>
        <p:nvPicPr>
          <p:cNvPr id="16" name="Picture 15" descr="Rotary Voices is the official podcast of Rotary magazine.&#10;&#10;AI-generated content may be incorrect.">
            <a:extLst>
              <a:ext uri="{FF2B5EF4-FFF2-40B4-BE49-F238E27FC236}">
                <a16:creationId xmlns:a16="http://schemas.microsoft.com/office/drawing/2014/main" id="{07ED389C-C154-9617-6361-1AFB5C2B6F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63732" y="2831550"/>
            <a:ext cx="2181225" cy="2857500"/>
          </a:xfrm>
          <a:prstGeom prst="rect">
            <a:avLst/>
          </a:prstGeom>
        </p:spPr>
      </p:pic>
      <p:sp>
        <p:nvSpPr>
          <p:cNvPr id="17" name="TextBox 16">
            <a:extLst>
              <a:ext uri="{FF2B5EF4-FFF2-40B4-BE49-F238E27FC236}">
                <a16:creationId xmlns:a16="http://schemas.microsoft.com/office/drawing/2014/main" id="{59D1DCFD-39F8-2634-52EB-86325FEEBF8E}"/>
              </a:ext>
            </a:extLst>
          </p:cNvPr>
          <p:cNvSpPr txBox="1"/>
          <p:nvPr/>
        </p:nvSpPr>
        <p:spPr>
          <a:xfrm>
            <a:off x="6308522" y="5714069"/>
            <a:ext cx="4450834" cy="369332"/>
          </a:xfrm>
          <a:prstGeom prst="rect">
            <a:avLst/>
          </a:prstGeom>
          <a:noFill/>
        </p:spPr>
        <p:txBody>
          <a:bodyPr wrap="none" rtlCol="0">
            <a:spAutoFit/>
          </a:bodyPr>
          <a:lstStyle/>
          <a:p>
            <a:r>
              <a:rPr lang="en-US" dirty="0">
                <a:hlinkClick r:id="rId6"/>
              </a:rPr>
              <a:t>https://www.rotary.org/en/rotary-magazine</a:t>
            </a:r>
            <a:endParaRPr lang="en-US" dirty="0"/>
          </a:p>
        </p:txBody>
      </p:sp>
    </p:spTree>
    <p:extLst>
      <p:ext uri="{BB962C8B-B14F-4D97-AF65-F5344CB8AC3E}">
        <p14:creationId xmlns:p14="http://schemas.microsoft.com/office/powerpoint/2010/main" val="529342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B5B16-1763-819C-6657-B49B7C81AB9C}"/>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1FE65070-DBA5-BEF0-6A39-8C510203857A}"/>
              </a:ext>
            </a:extLst>
          </p:cNvPr>
          <p:cNvSpPr txBox="1"/>
          <p:nvPr/>
        </p:nvSpPr>
        <p:spPr>
          <a:xfrm>
            <a:off x="3212987" y="620092"/>
            <a:ext cx="6848145" cy="707886"/>
          </a:xfrm>
          <a:prstGeom prst="rect">
            <a:avLst/>
          </a:prstGeom>
          <a:noFill/>
        </p:spPr>
        <p:txBody>
          <a:bodyPr wrap="square" rtlCol="0">
            <a:spAutoFit/>
          </a:bodyPr>
          <a:lstStyle/>
          <a:p>
            <a:r>
              <a:rPr lang="en-US" sz="4000" dirty="0">
                <a:solidFill>
                  <a:schemeClr val="bg1"/>
                </a:solidFill>
              </a:rPr>
              <a:t>Core Values &amp; Four-Way Test</a:t>
            </a:r>
          </a:p>
        </p:txBody>
      </p:sp>
      <p:pic>
        <p:nvPicPr>
          <p:cNvPr id="1028" name="Picture 4" descr="About Rotary: Four Way Test | MyLearning">
            <a:extLst>
              <a:ext uri="{FF2B5EF4-FFF2-40B4-BE49-F238E27FC236}">
                <a16:creationId xmlns:a16="http://schemas.microsoft.com/office/drawing/2014/main" id="{869627EB-891D-4BAF-BD36-BB1D4E9C7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7059" y="1370728"/>
            <a:ext cx="3170760" cy="4067135"/>
          </a:xfrm>
          <a:prstGeom prst="rect">
            <a:avLst/>
          </a:prstGeom>
          <a:noFill/>
          <a:ln w="69850">
            <a:solidFill>
              <a:schemeClr val="bg1"/>
            </a:solidFill>
          </a:ln>
          <a:extLst>
            <a:ext uri="{909E8E84-426E-40DD-AFC4-6F175D3DCCD1}">
              <a14:hiddenFill xmlns:a14="http://schemas.microsoft.com/office/drawing/2010/main">
                <a:solidFill>
                  <a:srgbClr val="FFFFFF"/>
                </a:solidFill>
              </a14:hiddenFill>
            </a:ext>
          </a:extLst>
        </p:spPr>
      </p:pic>
      <p:pic>
        <p:nvPicPr>
          <p:cNvPr id="1030" name="Picture 6" descr="Guiding Principles of Rotary">
            <a:extLst>
              <a:ext uri="{FF2B5EF4-FFF2-40B4-BE49-F238E27FC236}">
                <a16:creationId xmlns:a16="http://schemas.microsoft.com/office/drawing/2014/main" id="{94530B9E-DAD3-6360-DF4A-533E34CFC3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4881" y="1370728"/>
            <a:ext cx="2881647" cy="4067135"/>
          </a:xfrm>
          <a:prstGeom prst="rect">
            <a:avLst/>
          </a:prstGeom>
          <a:noFill/>
          <a:ln w="66675">
            <a:solidFill>
              <a:schemeClr val="bg1"/>
            </a:solidFill>
          </a:ln>
          <a:extLst>
            <a:ext uri="{909E8E84-426E-40DD-AFC4-6F175D3DCCD1}">
              <a14:hiddenFill xmlns:a14="http://schemas.microsoft.com/office/drawing/2010/main">
                <a:solidFill>
                  <a:srgbClr val="FFFFFF"/>
                </a:solidFill>
              </a14:hiddenFill>
            </a:ext>
          </a:extLst>
        </p:spPr>
      </p:pic>
      <p:pic>
        <p:nvPicPr>
          <p:cNvPr id="2" name="Picture 1" descr="Logo&#10;&#10;Description automatically generated">
            <a:extLst>
              <a:ext uri="{FF2B5EF4-FFF2-40B4-BE49-F238E27FC236}">
                <a16:creationId xmlns:a16="http://schemas.microsoft.com/office/drawing/2014/main" id="{C5420865-A3D1-2A64-3390-09C774F25E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Tree>
    <p:extLst>
      <p:ext uri="{BB962C8B-B14F-4D97-AF65-F5344CB8AC3E}">
        <p14:creationId xmlns:p14="http://schemas.microsoft.com/office/powerpoint/2010/main" val="4279961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BEE5A-0E97-0BE5-4BBE-AA744153326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FEAC138-96DC-3B10-AD65-60AFF03C11C8}"/>
              </a:ext>
            </a:extLst>
          </p:cNvPr>
          <p:cNvSpPr txBox="1"/>
          <p:nvPr/>
        </p:nvSpPr>
        <p:spPr>
          <a:xfrm>
            <a:off x="492950" y="1041624"/>
            <a:ext cx="10543918" cy="1077218"/>
          </a:xfrm>
          <a:prstGeom prst="rect">
            <a:avLst/>
          </a:prstGeom>
          <a:noFill/>
        </p:spPr>
        <p:txBody>
          <a:bodyPr wrap="square" rtlCol="0">
            <a:spAutoFit/>
          </a:bodyPr>
          <a:lstStyle/>
          <a:p>
            <a:pPr algn="ctr"/>
            <a:r>
              <a:rPr lang="en-US" sz="3200" b="1" dirty="0">
                <a:solidFill>
                  <a:srgbClr val="FFBE10"/>
                </a:solidFill>
              </a:rPr>
              <a:t>To promote the idea that service is valuable and to encourage and foster: </a:t>
            </a:r>
          </a:p>
        </p:txBody>
      </p:sp>
      <p:sp>
        <p:nvSpPr>
          <p:cNvPr id="4" name="TextBox 3">
            <a:extLst>
              <a:ext uri="{FF2B5EF4-FFF2-40B4-BE49-F238E27FC236}">
                <a16:creationId xmlns:a16="http://schemas.microsoft.com/office/drawing/2014/main" id="{7E050702-1079-9AA9-C822-795A43AC7F75}"/>
              </a:ext>
            </a:extLst>
          </p:cNvPr>
          <p:cNvSpPr txBox="1"/>
          <p:nvPr/>
        </p:nvSpPr>
        <p:spPr>
          <a:xfrm>
            <a:off x="3923106" y="333738"/>
            <a:ext cx="6848145" cy="707886"/>
          </a:xfrm>
          <a:prstGeom prst="rect">
            <a:avLst/>
          </a:prstGeom>
          <a:noFill/>
        </p:spPr>
        <p:txBody>
          <a:bodyPr wrap="square" rtlCol="0">
            <a:spAutoFit/>
          </a:bodyPr>
          <a:lstStyle/>
          <a:p>
            <a:r>
              <a:rPr lang="en-US" sz="4000" dirty="0">
                <a:solidFill>
                  <a:schemeClr val="bg1"/>
                </a:solidFill>
              </a:rPr>
              <a:t>The Object of Rotary</a:t>
            </a:r>
          </a:p>
        </p:txBody>
      </p:sp>
      <p:pic>
        <p:nvPicPr>
          <p:cNvPr id="7" name="Picture 6" descr="Logo&#10;&#10;Description automatically generated">
            <a:extLst>
              <a:ext uri="{FF2B5EF4-FFF2-40B4-BE49-F238E27FC236}">
                <a16:creationId xmlns:a16="http://schemas.microsoft.com/office/drawing/2014/main" id="{89AB23B3-E829-5413-CC08-FC5C325FB9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
        <p:nvSpPr>
          <p:cNvPr id="5" name="TextBox 4">
            <a:extLst>
              <a:ext uri="{FF2B5EF4-FFF2-40B4-BE49-F238E27FC236}">
                <a16:creationId xmlns:a16="http://schemas.microsoft.com/office/drawing/2014/main" id="{C8951485-F1D1-0133-8632-B61604D887F0}"/>
              </a:ext>
            </a:extLst>
          </p:cNvPr>
          <p:cNvSpPr txBox="1"/>
          <p:nvPr/>
        </p:nvSpPr>
        <p:spPr>
          <a:xfrm>
            <a:off x="2353288" y="2324782"/>
            <a:ext cx="7344760" cy="3139321"/>
          </a:xfrm>
          <a:prstGeom prst="rect">
            <a:avLst/>
          </a:prstGeom>
          <a:noFill/>
        </p:spPr>
        <p:txBody>
          <a:bodyPr wrap="square">
            <a:spAutoFit/>
          </a:bodyPr>
          <a:lstStyle/>
          <a:p>
            <a:pPr marL="342900" indent="-342900">
              <a:buFont typeface="+mj-lt"/>
              <a:buAutoNum type="arabicPeriod"/>
            </a:pPr>
            <a:r>
              <a:rPr lang="en-US" sz="1800" dirty="0">
                <a:solidFill>
                  <a:schemeClr val="bg1"/>
                </a:solidFill>
              </a:rPr>
              <a:t>The opportunity to build friendships while serving your community</a:t>
            </a:r>
          </a:p>
          <a:p>
            <a:pPr marL="342900" indent="-342900">
              <a:buFont typeface="+mj-lt"/>
              <a:buAutoNum type="arabicPeriod"/>
            </a:pPr>
            <a:endParaRPr lang="en-US" sz="1800" dirty="0">
              <a:solidFill>
                <a:schemeClr val="bg1"/>
              </a:solidFill>
            </a:endParaRPr>
          </a:p>
          <a:p>
            <a:pPr marL="342900" indent="-342900">
              <a:buFont typeface="+mj-lt"/>
              <a:buAutoNum type="arabicPeriod"/>
            </a:pPr>
            <a:r>
              <a:rPr lang="en-US" sz="1800" dirty="0">
                <a:solidFill>
                  <a:schemeClr val="bg1"/>
                </a:solidFill>
              </a:rPr>
              <a:t>High ethical standards in business, the value of different occupations and the use of each Rotarian’s professional skills in giving back</a:t>
            </a:r>
          </a:p>
          <a:p>
            <a:pPr marL="342900" indent="-342900">
              <a:buFont typeface="+mj-lt"/>
              <a:buAutoNum type="arabicPeriod"/>
            </a:pPr>
            <a:endParaRPr lang="en-US" sz="1800" dirty="0">
              <a:solidFill>
                <a:schemeClr val="bg1"/>
              </a:solidFill>
            </a:endParaRPr>
          </a:p>
          <a:p>
            <a:pPr marL="342900" indent="-342900">
              <a:buFont typeface="+mj-lt"/>
              <a:buAutoNum type="arabicPeriod"/>
            </a:pPr>
            <a:r>
              <a:rPr lang="en-US" sz="1800" dirty="0">
                <a:solidFill>
                  <a:schemeClr val="bg1"/>
                </a:solidFill>
              </a:rPr>
              <a:t>Incorporating service into every aspect of a Rotarian’s life – personal, business and community.</a:t>
            </a:r>
          </a:p>
          <a:p>
            <a:pPr marL="342900" indent="-342900">
              <a:buFont typeface="+mj-lt"/>
              <a:buAutoNum type="arabicPeriod"/>
            </a:pPr>
            <a:endParaRPr lang="en-US" sz="1800" dirty="0">
              <a:solidFill>
                <a:schemeClr val="bg1"/>
              </a:solidFill>
            </a:endParaRPr>
          </a:p>
          <a:p>
            <a:pPr marL="342900" indent="-342900">
              <a:buFont typeface="+mj-lt"/>
              <a:buAutoNum type="arabicPeriod"/>
            </a:pPr>
            <a:r>
              <a:rPr lang="en-US" sz="1800" dirty="0">
                <a:solidFill>
                  <a:schemeClr val="bg1"/>
                </a:solidFill>
              </a:rPr>
              <a:t>Increased cultural understanding, goodwill and peace around  through a unified goal of community service. </a:t>
            </a:r>
          </a:p>
        </p:txBody>
      </p:sp>
    </p:spTree>
    <p:extLst>
      <p:ext uri="{BB962C8B-B14F-4D97-AF65-F5344CB8AC3E}">
        <p14:creationId xmlns:p14="http://schemas.microsoft.com/office/powerpoint/2010/main" val="1932765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C56BF2-C4AC-9A2F-0BAB-9E5AFC37A5A9}"/>
              </a:ext>
            </a:extLst>
          </p:cNvPr>
          <p:cNvSpPr txBox="1"/>
          <p:nvPr/>
        </p:nvSpPr>
        <p:spPr>
          <a:xfrm>
            <a:off x="2777943" y="1016877"/>
            <a:ext cx="5893091" cy="4370427"/>
          </a:xfrm>
          <a:prstGeom prst="rect">
            <a:avLst/>
          </a:prstGeom>
          <a:noFill/>
        </p:spPr>
        <p:txBody>
          <a:bodyPr wrap="square" rtlCol="0">
            <a:spAutoFit/>
          </a:bodyPr>
          <a:lstStyle/>
          <a:p>
            <a:pPr algn="ctr"/>
            <a:r>
              <a:rPr lang="en-US" sz="3200" b="1" dirty="0">
                <a:solidFill>
                  <a:srgbClr val="FFBE10"/>
                </a:solidFill>
              </a:rPr>
              <a:t>We think differently:</a:t>
            </a:r>
          </a:p>
          <a:p>
            <a:pPr algn="ctr"/>
            <a:r>
              <a:rPr lang="en-US" sz="1600" dirty="0">
                <a:solidFill>
                  <a:schemeClr val="bg1"/>
                </a:solidFill>
              </a:rPr>
              <a:t>Every member has unique experiences, abilities, and expertise to shape how we solve problems</a:t>
            </a:r>
            <a:r>
              <a:rPr lang="en-US" dirty="0"/>
              <a:t>.</a:t>
            </a:r>
          </a:p>
          <a:p>
            <a:pPr algn="ctr"/>
            <a:endParaRPr lang="en-US" dirty="0"/>
          </a:p>
          <a:p>
            <a:pPr algn="ctr"/>
            <a:r>
              <a:rPr lang="en-US" sz="3200" b="1" dirty="0">
                <a:solidFill>
                  <a:srgbClr val="FFBE10"/>
                </a:solidFill>
              </a:rPr>
              <a:t>We transform Communities</a:t>
            </a:r>
          </a:p>
          <a:p>
            <a:pPr algn="ctr"/>
            <a:r>
              <a:rPr lang="en-US" sz="1600" dirty="0">
                <a:solidFill>
                  <a:schemeClr val="bg1"/>
                </a:solidFill>
              </a:rPr>
              <a:t>to make a lasting difference.</a:t>
            </a:r>
          </a:p>
          <a:p>
            <a:pPr algn="ctr"/>
            <a:endParaRPr lang="en-US" dirty="0"/>
          </a:p>
          <a:p>
            <a:pPr algn="ctr"/>
            <a:r>
              <a:rPr lang="en-US" sz="3200" b="1" dirty="0">
                <a:solidFill>
                  <a:srgbClr val="FFBE10"/>
                </a:solidFill>
              </a:rPr>
              <a:t>We transform ourselves</a:t>
            </a:r>
            <a:r>
              <a:rPr lang="en-US" sz="3200" dirty="0"/>
              <a:t> </a:t>
            </a:r>
          </a:p>
          <a:p>
            <a:pPr algn="ctr"/>
            <a:r>
              <a:rPr lang="en-US" sz="1600" dirty="0">
                <a:solidFill>
                  <a:schemeClr val="bg1"/>
                </a:solidFill>
              </a:rPr>
              <a:t>as leaders, humanitarians, and global citizens.</a:t>
            </a:r>
          </a:p>
          <a:p>
            <a:pPr algn="ctr"/>
            <a:endParaRPr lang="en-US" sz="1600" dirty="0"/>
          </a:p>
          <a:p>
            <a:pPr algn="ctr"/>
            <a:r>
              <a:rPr lang="en-US" sz="3200" b="1" dirty="0">
                <a:solidFill>
                  <a:srgbClr val="FFBE10"/>
                </a:solidFill>
              </a:rPr>
              <a:t>We have fun!</a:t>
            </a:r>
          </a:p>
          <a:p>
            <a:pPr algn="ctr"/>
            <a:r>
              <a:rPr lang="en-US" sz="1600" dirty="0">
                <a:solidFill>
                  <a:schemeClr val="bg1"/>
                </a:solidFill>
              </a:rPr>
              <a:t>because it strengthens relationships, sustains engagement, and reinforces the core spirit of </a:t>
            </a:r>
            <a:r>
              <a:rPr lang="en-US" sz="1600" b="1" dirty="0">
                <a:solidFill>
                  <a:schemeClr val="bg1"/>
                </a:solidFill>
              </a:rPr>
              <a:t>Service Above Self</a:t>
            </a:r>
            <a:r>
              <a:rPr lang="en-US" sz="1600" dirty="0">
                <a:solidFill>
                  <a:schemeClr val="bg1"/>
                </a:solidFill>
              </a:rPr>
              <a:t>. </a:t>
            </a:r>
          </a:p>
        </p:txBody>
      </p:sp>
      <p:pic>
        <p:nvPicPr>
          <p:cNvPr id="2" name="Picture 1" descr="Logo&#10;&#10;Description automatically generated">
            <a:extLst>
              <a:ext uri="{FF2B5EF4-FFF2-40B4-BE49-F238E27FC236}">
                <a16:creationId xmlns:a16="http://schemas.microsoft.com/office/drawing/2014/main" id="{690590CF-E79C-913B-473A-16ECC3F603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01" y="5689050"/>
            <a:ext cx="1946687" cy="707886"/>
          </a:xfrm>
          <a:prstGeom prst="rect">
            <a:avLst/>
          </a:prstGeom>
        </p:spPr>
      </p:pic>
    </p:spTree>
    <p:extLst>
      <p:ext uri="{BB962C8B-B14F-4D97-AF65-F5344CB8AC3E}">
        <p14:creationId xmlns:p14="http://schemas.microsoft.com/office/powerpoint/2010/main" val="436633103"/>
      </p:ext>
    </p:extLst>
  </p:cSld>
  <p:clrMapOvr>
    <a:masterClrMapping/>
  </p:clrMapOvr>
</p:sld>
</file>

<file path=ppt/theme/theme1.xml><?xml version="1.0" encoding="utf-8"?>
<a:theme xmlns:a="http://schemas.openxmlformats.org/drawingml/2006/main" name="1_Office Theme">
  <a:themeElements>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Theme">
      <a:majorFont>
        <a:latin typeface="Franklin Gothic Medium"/>
        <a:ea typeface=""/>
        <a:cs typeface="Arial"/>
      </a:majorFont>
      <a:minorFont>
        <a:latin typeface="Franklin Gothic Book"/>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Franklin Gothic Medium"/>
        <a:ea typeface=""/>
        <a:cs typeface="Arial"/>
      </a:majorFont>
      <a:minorFont>
        <a:latin typeface="Franklin Gothic Book"/>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10796</TotalTime>
  <Words>2951</Words>
  <Application>Microsoft Office PowerPoint</Application>
  <PresentationFormat>Custom</PresentationFormat>
  <Paragraphs>194</Paragraphs>
  <Slides>30</Slides>
  <Notes>24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30</vt:i4>
      </vt:variant>
    </vt:vector>
  </HeadingPairs>
  <TitlesOfParts>
    <vt:vector size="43" baseType="lpstr">
      <vt:lpstr>Aptos Black</vt:lpstr>
      <vt:lpstr>Arial</vt:lpstr>
      <vt:lpstr>Arial Black</vt:lpstr>
      <vt:lpstr>Arial Rounded MT Bold</vt:lpstr>
      <vt:lpstr>Calibri</vt:lpstr>
      <vt:lpstr>DDG_ProximaNova</vt:lpstr>
      <vt:lpstr>Franklin Gothic Book</vt:lpstr>
      <vt:lpstr>Franklin Gothic Medium</vt:lpstr>
      <vt:lpstr>Open Sans</vt:lpstr>
      <vt:lpstr>verdana</vt:lpstr>
      <vt:lpstr>Work Sans</vt:lpstr>
      <vt:lpstr>1_Office Theme</vt:lpstr>
      <vt:lpstr>2_Office Theme</vt:lpstr>
      <vt:lpstr>PowerPoint Presentation</vt:lpstr>
      <vt:lpstr>PowerPoint Presentation</vt:lpstr>
      <vt:lpstr>PowerPoint Presentation</vt:lpstr>
      <vt:lpstr>PowerPoint Presentation</vt:lpstr>
      <vt:lpstr>PowerPoint Presentation</vt:lpstr>
      <vt:lpstr>Rotary International President</vt:lpstr>
      <vt:lpstr>PowerPoint Presentation</vt:lpstr>
      <vt:lpstr>PowerPoint Presentation</vt:lpstr>
      <vt:lpstr>PowerPoint Presentation</vt:lpstr>
      <vt:lpstr>PowerPoint Presentation</vt:lpstr>
      <vt:lpstr>Go further, learn more..</vt:lpstr>
      <vt:lpstr>PowerPoint Presentation</vt:lpstr>
      <vt:lpstr>PowerPoint Presentation</vt:lpstr>
      <vt:lpstr>PowerPoint Presentation</vt:lpstr>
      <vt:lpstr>PowerPoint Presentation</vt:lpstr>
      <vt:lpstr>  Leverage Resources</vt:lpstr>
      <vt:lpstr>D5450 maps</vt:lpstr>
      <vt:lpstr>PowerPoint Presentation</vt:lpstr>
      <vt:lpstr>PowerPoint Presentation</vt:lpstr>
      <vt:lpstr>PowerPoint Presentation</vt:lpstr>
      <vt:lpstr>About your Club Now __ members strong and growing! (be creative)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Discover Rotary</dc:title>
  <dc:creator>Sandra Olson</dc:creator>
  <cp:lastModifiedBy>Jolene McKenna</cp:lastModifiedBy>
  <cp:revision>664</cp:revision>
  <cp:lastPrinted>2022-05-17T22:58:23Z</cp:lastPrinted>
  <dcterms:created xsi:type="dcterms:W3CDTF">2019-03-15T01:56:26Z</dcterms:created>
  <dcterms:modified xsi:type="dcterms:W3CDTF">2026-07-04T17:19:28Z</dcterms:modified>
</cp:coreProperties>
</file>